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5" r:id="rId10"/>
    <p:sldId id="291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5" r:id="rId26"/>
    <p:sldId id="287" r:id="rId2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0" i="0">
                <a:solidFill>
                  <a:srgbClr val="2E2B1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E2B1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0" i="0">
                <a:solidFill>
                  <a:srgbClr val="2E2B1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0" i="0">
                <a:solidFill>
                  <a:srgbClr val="2E2B1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61313" y="1555826"/>
            <a:ext cx="6421373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600" b="0" i="0">
                <a:solidFill>
                  <a:srgbClr val="2E2B1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240" y="1536549"/>
            <a:ext cx="6927850" cy="1712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E2B1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76400" y="1447800"/>
            <a:ext cx="556260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100" dirty="0">
                <a:solidFill>
                  <a:srgbClr val="675E46"/>
                </a:solidFill>
                <a:latin typeface="Cambria"/>
                <a:cs typeface="Cambria"/>
              </a:rPr>
              <a:t>Introduction</a:t>
            </a:r>
            <a:endParaRPr sz="66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848600" cy="1295400"/>
          </a:xfrm>
        </p:spPr>
        <p:txBody>
          <a:bodyPr/>
          <a:lstStyle/>
          <a:p>
            <a:r>
              <a:rPr lang="en-US" dirty="0" smtClean="0"/>
              <a:t>       History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609600"/>
            <a:ext cx="6927850" cy="677108"/>
          </a:xfrm>
        </p:spPr>
        <p:txBody>
          <a:bodyPr/>
          <a:lstStyle/>
          <a:p>
            <a:r>
              <a:rPr lang="en-US" sz="4400" dirty="0" smtClean="0"/>
              <a:t>        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381000" y="1981200"/>
            <a:ext cx="7391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The theory of graphene was first explored by P. R. Wallace in 1947 as a starting point for understanding the electronic properties of 3D graphite.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The earliest TEM images of few-layer graphite were published by    G.Ruess and F. Vogt in 1948.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 Later, single graphene layers were also observed directly by electron microscopy.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Before 2004 intercalated graphite compounds were studied under a transmission electron microscope (TEM).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7994"/>
            <a:ext cx="693166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95" dirty="0">
                <a:solidFill>
                  <a:srgbClr val="675E46"/>
                </a:solidFill>
                <a:latin typeface="Algerian" pitchFamily="82" charset="0"/>
                <a:cs typeface="Cambria"/>
              </a:rPr>
              <a:t>Mechanical</a:t>
            </a:r>
            <a:r>
              <a:rPr sz="4600" spc="-254" dirty="0">
                <a:solidFill>
                  <a:srgbClr val="675E46"/>
                </a:solidFill>
                <a:latin typeface="Algerian" pitchFamily="82" charset="0"/>
                <a:cs typeface="Cambria"/>
              </a:rPr>
              <a:t> </a:t>
            </a:r>
            <a:r>
              <a:rPr sz="4600" spc="-100" dirty="0">
                <a:solidFill>
                  <a:srgbClr val="675E46"/>
                </a:solidFill>
                <a:latin typeface="Algerian" pitchFamily="82" charset="0"/>
                <a:cs typeface="Cambria"/>
              </a:rPr>
              <a:t>Properties</a:t>
            </a:r>
            <a:endParaRPr sz="4600">
              <a:latin typeface="Algerian" pitchFamily="82" charset="0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548663"/>
            <a:ext cx="5154295" cy="203835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30"/>
              </a:spcBef>
              <a:buClr>
                <a:srgbClr val="A9A47B"/>
              </a:buClr>
              <a:buFont typeface="Wingdings" pitchFamily="2" charset="2"/>
              <a:buChar char="Ø"/>
              <a:tabLst>
                <a:tab pos="240665" algn="l"/>
                <a:tab pos="241300" algn="l"/>
              </a:tabLst>
            </a:pP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Strongest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Material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till</a:t>
            </a:r>
            <a:r>
              <a:rPr sz="2200" spc="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date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Font typeface="Wingdings" pitchFamily="2" charset="2"/>
              <a:buChar char="Ø"/>
              <a:tabLst>
                <a:tab pos="240665" algn="l"/>
                <a:tab pos="241300" algn="l"/>
                <a:tab pos="2641600" algn="l"/>
              </a:tabLst>
            </a:pPr>
            <a:r>
              <a:rPr sz="2200" spc="-30">
                <a:solidFill>
                  <a:srgbClr val="2E2B1F"/>
                </a:solidFill>
                <a:latin typeface="Calibri"/>
                <a:cs typeface="Calibri"/>
              </a:rPr>
              <a:t>Young's</a:t>
            </a:r>
            <a:r>
              <a:rPr sz="2200" spc="25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smtClean="0">
                <a:solidFill>
                  <a:srgbClr val="2E2B1F"/>
                </a:solidFill>
                <a:latin typeface="Calibri"/>
                <a:cs typeface="Calibri"/>
              </a:rPr>
              <a:t>Modulu</a:t>
            </a:r>
            <a:r>
              <a:rPr lang="en-US" sz="2200" spc="-5" dirty="0" smtClean="0">
                <a:solidFill>
                  <a:srgbClr val="2E2B1F"/>
                </a:solidFill>
                <a:latin typeface="Calibri"/>
                <a:cs typeface="Calibri"/>
              </a:rPr>
              <a:t>s- </a:t>
            </a:r>
            <a:r>
              <a:rPr sz="2200" spc="-5" smtClean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1 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TPa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(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Steel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0.2</a:t>
            </a:r>
            <a:r>
              <a:rPr sz="2200" spc="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40" dirty="0">
                <a:solidFill>
                  <a:srgbClr val="2E2B1F"/>
                </a:solidFill>
                <a:latin typeface="Calibri"/>
                <a:cs typeface="Calibri"/>
              </a:rPr>
              <a:t>Tpa)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Font typeface="Wingdings" pitchFamily="2" charset="2"/>
              <a:buChar char="Ø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4 x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stronger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than</a:t>
            </a:r>
            <a:r>
              <a:rPr sz="2200" spc="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diamond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25"/>
              </a:spcBef>
              <a:buClr>
                <a:srgbClr val="A9A47B"/>
              </a:buClr>
              <a:buFont typeface="Wingdings" pitchFamily="2" charset="2"/>
              <a:buChar char="Ø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No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crystal</a:t>
            </a:r>
            <a:r>
              <a:rPr sz="2200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boundaries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Font typeface="Wingdings" pitchFamily="2" charset="2"/>
              <a:buChar char="Ø"/>
              <a:tabLst>
                <a:tab pos="240665" algn="l"/>
                <a:tab pos="241300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Pure Single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layer</a:t>
            </a:r>
            <a:r>
              <a:rPr sz="2200" spc="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sheet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240" y="3561359"/>
            <a:ext cx="1988185" cy="83058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Wingdings" pitchFamily="2" charset="2"/>
              <a:buChar char="Ø"/>
              <a:tabLst>
                <a:tab pos="240665" algn="l"/>
                <a:tab pos="241300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Specific</a:t>
            </a:r>
            <a:r>
              <a:rPr sz="22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Weight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Font typeface="Wingdings" pitchFamily="2" charset="2"/>
              <a:buChar char="Ø"/>
              <a:tabLst>
                <a:tab pos="240665" algn="l"/>
                <a:tab pos="241300" algn="l"/>
              </a:tabLst>
            </a:pP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Flexible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7000" y="3561359"/>
            <a:ext cx="3200399" cy="83058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- 0.77 mg /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sq.m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- 340 - 600</a:t>
            </a:r>
            <a:r>
              <a:rPr sz="22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N/m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400" y="1752600"/>
            <a:ext cx="3517900" cy="3517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4419600"/>
            <a:ext cx="2383536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67994"/>
            <a:ext cx="698817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90" dirty="0">
                <a:solidFill>
                  <a:srgbClr val="675E46"/>
                </a:solidFill>
                <a:latin typeface="Cambria"/>
                <a:cs typeface="Cambria"/>
              </a:rPr>
              <a:t>Thermal </a:t>
            </a:r>
            <a:r>
              <a:rPr sz="4600" spc="-5" dirty="0">
                <a:solidFill>
                  <a:srgbClr val="675E46"/>
                </a:solidFill>
                <a:latin typeface="Cambria"/>
                <a:cs typeface="Cambria"/>
              </a:rPr>
              <a:t>&amp; </a:t>
            </a:r>
            <a:r>
              <a:rPr sz="4600" spc="-90" dirty="0">
                <a:solidFill>
                  <a:srgbClr val="675E46"/>
                </a:solidFill>
                <a:latin typeface="Cambria"/>
                <a:cs typeface="Cambria"/>
              </a:rPr>
              <a:t>Optical</a:t>
            </a:r>
            <a:r>
              <a:rPr sz="4600" spc="-555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4600" spc="-100" dirty="0">
                <a:solidFill>
                  <a:srgbClr val="675E46"/>
                </a:solidFill>
                <a:latin typeface="Cambria"/>
                <a:cs typeface="Cambria"/>
              </a:rPr>
              <a:t>Properties</a:t>
            </a:r>
            <a:endParaRPr sz="46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4175" y="1613661"/>
            <a:ext cx="17392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- 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5000</a:t>
            </a:r>
            <a:r>
              <a:rPr sz="2400" spc="-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W/m.K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28600" marR="4027170" indent="-228600" algn="r">
              <a:lnSpc>
                <a:spcPct val="100000"/>
              </a:lnSpc>
              <a:spcBef>
                <a:spcPts val="705"/>
              </a:spcBef>
              <a:buClr>
                <a:srgbClr val="A9A47B"/>
              </a:buClr>
              <a:buFont typeface="Arial"/>
              <a:buChar char="•"/>
              <a:tabLst>
                <a:tab pos="228600" algn="l"/>
              </a:tabLst>
            </a:pPr>
            <a:r>
              <a:rPr spc="-5" dirty="0"/>
              <a:t>Thermal</a:t>
            </a:r>
            <a:r>
              <a:rPr spc="-25" dirty="0"/>
              <a:t> </a:t>
            </a:r>
            <a:r>
              <a:rPr spc="-5" dirty="0"/>
              <a:t>Conductivity</a:t>
            </a:r>
          </a:p>
          <a:p>
            <a:pPr marL="228600" marR="4003040" lvl="1" indent="-228600" algn="r">
              <a:lnSpc>
                <a:spcPct val="100000"/>
              </a:lnSpc>
              <a:spcBef>
                <a:spcPts val="509"/>
              </a:spcBef>
              <a:buClr>
                <a:srgbClr val="9CBDBC"/>
              </a:buClr>
              <a:buFont typeface="Arial"/>
              <a:buChar char="•"/>
              <a:tabLst>
                <a:tab pos="228600" algn="l"/>
                <a:tab pos="229235" algn="l"/>
              </a:tabLst>
            </a:pP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(Diamond</a:t>
            </a:r>
            <a:r>
              <a:rPr sz="20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1200W/m.k)</a:t>
            </a:r>
            <a:endParaRPr sz="2000">
              <a:latin typeface="Calibri"/>
              <a:cs typeface="Calibri"/>
            </a:endParaRPr>
          </a:p>
          <a:p>
            <a:pPr marL="228600" marR="4010660" indent="-228600" algn="r">
              <a:lnSpc>
                <a:spcPct val="100000"/>
              </a:lnSpc>
              <a:spcBef>
                <a:spcPts val="550"/>
              </a:spcBef>
              <a:buClr>
                <a:srgbClr val="A9A47B"/>
              </a:buClr>
              <a:buFont typeface="Arial"/>
              <a:buChar char="•"/>
              <a:tabLst>
                <a:tab pos="228600" algn="l"/>
              </a:tabLst>
            </a:pPr>
            <a:r>
              <a:rPr spc="-25" dirty="0"/>
              <a:t>Transparent </a:t>
            </a:r>
            <a:r>
              <a:rPr dirty="0"/>
              <a:t>in</a:t>
            </a:r>
            <a:r>
              <a:rPr spc="-45" dirty="0"/>
              <a:t> </a:t>
            </a:r>
            <a:r>
              <a:rPr spc="-10" dirty="0"/>
              <a:t>nature</a:t>
            </a:r>
          </a:p>
          <a:p>
            <a:pPr marL="241300" indent="-228600">
              <a:lnSpc>
                <a:spcPct val="100000"/>
              </a:lnSpc>
              <a:spcBef>
                <a:spcPts val="57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dirty="0"/>
              <a:t>98% visual </a:t>
            </a:r>
            <a:r>
              <a:rPr spc="-10" dirty="0"/>
              <a:t>transmission </a:t>
            </a:r>
            <a:r>
              <a:rPr spc="-20" dirty="0"/>
              <a:t>rate, </a:t>
            </a:r>
            <a:r>
              <a:rPr spc="-5" dirty="0"/>
              <a:t>absorbs 2.3% white</a:t>
            </a:r>
            <a:r>
              <a:rPr spc="15" dirty="0"/>
              <a:t> </a:t>
            </a:r>
            <a:r>
              <a:rPr spc="-5" dirty="0"/>
              <a:t>light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0240" y="3306902"/>
            <a:ext cx="39439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  <a:tab pos="2641600" algn="l"/>
              </a:tabLst>
            </a:pPr>
            <a:r>
              <a:rPr sz="2400" dirty="0">
                <a:solidFill>
                  <a:srgbClr val="2E2B1F"/>
                </a:solidFill>
                <a:latin typeface="Georgia"/>
                <a:cs typeface="Georgia"/>
              </a:rPr>
              <a:t>Thinnest	</a:t>
            </a:r>
            <a:r>
              <a:rPr sz="2400" spc="-5" dirty="0">
                <a:solidFill>
                  <a:srgbClr val="2E2B1F"/>
                </a:solidFill>
                <a:latin typeface="Georgia"/>
                <a:cs typeface="Georgia"/>
              </a:rPr>
              <a:t>0.335</a:t>
            </a:r>
            <a:r>
              <a:rPr sz="2400" spc="-75" dirty="0">
                <a:solidFill>
                  <a:srgbClr val="2E2B1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2E2B1F"/>
                </a:solidFill>
                <a:latin typeface="Georgia"/>
                <a:cs typeface="Georgia"/>
              </a:rPr>
              <a:t>nm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24400" y="4038600"/>
            <a:ext cx="3046476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7994"/>
            <a:ext cx="486537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95" dirty="0">
                <a:solidFill>
                  <a:srgbClr val="675E46"/>
                </a:solidFill>
                <a:latin typeface="Cambria"/>
                <a:cs typeface="Cambria"/>
              </a:rPr>
              <a:t>Electrical</a:t>
            </a:r>
            <a:r>
              <a:rPr sz="4600" spc="-245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4600" spc="-100" dirty="0">
                <a:solidFill>
                  <a:srgbClr val="675E46"/>
                </a:solidFill>
                <a:latin typeface="Cambria"/>
                <a:cs typeface="Cambria"/>
              </a:rPr>
              <a:t>Properties</a:t>
            </a:r>
            <a:endParaRPr sz="4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4175" y="1616710"/>
            <a:ext cx="14478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5000</a:t>
            </a:r>
            <a:r>
              <a:rPr sz="22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W/mK.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240" y="1548663"/>
            <a:ext cx="3311525" cy="123317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High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electrical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conductivity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Zero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Gap</a:t>
            </a:r>
            <a:r>
              <a:rPr sz="2200" spc="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conductivity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Resistivity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68775" y="2421762"/>
            <a:ext cx="10775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10</a:t>
            </a:r>
            <a:r>
              <a:rPr sz="2175" baseline="24904" dirty="0">
                <a:solidFill>
                  <a:srgbClr val="2E2B1F"/>
                </a:solidFill>
                <a:latin typeface="Calibri"/>
                <a:cs typeface="Calibri"/>
              </a:rPr>
              <a:t>-6</a:t>
            </a:r>
            <a:r>
              <a:rPr sz="2175" spc="-82" baseline="24904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Ωcm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0240" y="2756432"/>
            <a:ext cx="3909060" cy="123317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Charge carriers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behave</a:t>
            </a:r>
            <a:r>
              <a:rPr sz="22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massless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Little</a:t>
            </a:r>
            <a:r>
              <a:rPr sz="2200"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Scattering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High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mobility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38400" y="4064506"/>
            <a:ext cx="4402836" cy="2755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74594" y="2860370"/>
            <a:ext cx="301625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95" dirty="0">
                <a:solidFill>
                  <a:srgbClr val="675E46"/>
                </a:solidFill>
                <a:latin typeface="Cambria"/>
                <a:cs typeface="Cambria"/>
              </a:rPr>
              <a:t>Applications</a:t>
            </a:r>
            <a:endParaRPr sz="46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7994"/>
            <a:ext cx="444373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110" dirty="0">
                <a:solidFill>
                  <a:srgbClr val="675E46"/>
                </a:solidFill>
                <a:latin typeface="Cambria"/>
                <a:cs typeface="Cambria"/>
              </a:rPr>
              <a:t>Integrated</a:t>
            </a:r>
            <a:r>
              <a:rPr sz="4600" spc="-254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4600" spc="-100" dirty="0">
                <a:solidFill>
                  <a:srgbClr val="675E46"/>
                </a:solidFill>
                <a:latin typeface="Cambria"/>
                <a:cs typeface="Cambria"/>
              </a:rPr>
              <a:t>Circuits</a:t>
            </a:r>
            <a:endParaRPr sz="4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548663"/>
            <a:ext cx="5171440" cy="123317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High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mobility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of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charge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can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be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integral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in</a:t>
            </a:r>
            <a:r>
              <a:rPr sz="2200" spc="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IC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Fast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processing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Replaces</a:t>
            </a:r>
            <a:r>
              <a:rPr sz="2200" spc="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Silicon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4600" y="3657600"/>
            <a:ext cx="3265932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7994"/>
            <a:ext cx="264795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95" dirty="0">
                <a:solidFill>
                  <a:srgbClr val="675E46"/>
                </a:solidFill>
                <a:latin typeface="Cambria"/>
                <a:cs typeface="Cambria"/>
              </a:rPr>
              <a:t>Distillation</a:t>
            </a:r>
            <a:endParaRPr sz="4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548663"/>
            <a:ext cx="6846570" cy="156845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It allows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only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water to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pass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through</a:t>
            </a:r>
            <a:r>
              <a:rPr sz="2200" spc="1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it.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Making ideal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for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purification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process.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Eradication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of 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Water 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scarcity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Desalination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45336" y="3352800"/>
            <a:ext cx="5090160" cy="312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7994"/>
            <a:ext cx="287655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70" dirty="0">
                <a:solidFill>
                  <a:srgbClr val="675E46"/>
                </a:solidFill>
                <a:latin typeface="Cambria"/>
                <a:cs typeface="Cambria"/>
              </a:rPr>
              <a:t>Gas</a:t>
            </a:r>
            <a:r>
              <a:rPr sz="4600" spc="-265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4600" spc="-90" dirty="0">
                <a:solidFill>
                  <a:srgbClr val="675E46"/>
                </a:solidFill>
                <a:latin typeface="Cambria"/>
                <a:cs typeface="Cambria"/>
              </a:rPr>
              <a:t>Sensors</a:t>
            </a:r>
            <a:endParaRPr sz="4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616710"/>
            <a:ext cx="6789420" cy="1433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  <a:tab pos="4625975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Can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detect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effect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of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200" spc="1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single</a:t>
            </a:r>
            <a:r>
              <a:rPr sz="2200" spc="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molecule	associating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with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200" spc="-10">
                <a:solidFill>
                  <a:srgbClr val="2E2B1F"/>
                </a:solidFill>
                <a:latin typeface="Calibri"/>
                <a:cs typeface="Calibri"/>
              </a:rPr>
              <a:t>graphene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Effects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the electric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properties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with addition of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any foreign  atom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52600" y="3505200"/>
            <a:ext cx="4924044" cy="2244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7994"/>
            <a:ext cx="273050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120" dirty="0">
                <a:solidFill>
                  <a:srgbClr val="675E46"/>
                </a:solidFill>
                <a:latin typeface="Cambria"/>
                <a:cs typeface="Cambria"/>
              </a:rPr>
              <a:t>Transistors</a:t>
            </a:r>
            <a:endParaRPr sz="4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557807"/>
            <a:ext cx="5135880" cy="163576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2E2B1F"/>
                </a:solidFill>
                <a:latin typeface="Georgia"/>
                <a:cs typeface="Georgia"/>
              </a:rPr>
              <a:t>More Efficient than silicon</a:t>
            </a:r>
            <a:r>
              <a:rPr sz="2200" spc="20" dirty="0">
                <a:solidFill>
                  <a:srgbClr val="2E2B1F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Georgia"/>
                <a:cs typeface="Georgia"/>
              </a:rPr>
              <a:t>transistors</a:t>
            </a:r>
            <a:endParaRPr sz="2200">
              <a:latin typeface="Georgia"/>
              <a:cs typeface="Georgia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2E2B1F"/>
                </a:solidFill>
                <a:latin typeface="Georgia"/>
                <a:cs typeface="Georgia"/>
              </a:rPr>
              <a:t>Can be </a:t>
            </a:r>
            <a:r>
              <a:rPr sz="2200" spc="-10" dirty="0">
                <a:solidFill>
                  <a:srgbClr val="2E2B1F"/>
                </a:solidFill>
                <a:latin typeface="Georgia"/>
                <a:cs typeface="Georgia"/>
              </a:rPr>
              <a:t>easily </a:t>
            </a:r>
            <a:r>
              <a:rPr sz="2200" spc="-5" dirty="0">
                <a:solidFill>
                  <a:srgbClr val="2E2B1F"/>
                </a:solidFill>
                <a:latin typeface="Georgia"/>
                <a:cs typeface="Georgia"/>
              </a:rPr>
              <a:t>controlled by </a:t>
            </a:r>
            <a:r>
              <a:rPr sz="2200" spc="-10" dirty="0">
                <a:solidFill>
                  <a:srgbClr val="2E2B1F"/>
                </a:solidFill>
                <a:latin typeface="Georgia"/>
                <a:cs typeface="Georgia"/>
              </a:rPr>
              <a:t>electric</a:t>
            </a:r>
            <a:r>
              <a:rPr sz="2200" spc="120" dirty="0">
                <a:solidFill>
                  <a:srgbClr val="2E2B1F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Georgia"/>
                <a:cs typeface="Georgia"/>
              </a:rPr>
              <a:t>field</a:t>
            </a:r>
            <a:endParaRPr sz="2200">
              <a:latin typeface="Georgia"/>
              <a:cs typeface="Georgia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2E2B1F"/>
                </a:solidFill>
                <a:latin typeface="Georgia"/>
                <a:cs typeface="Georgia"/>
              </a:rPr>
              <a:t>Can run at higher</a:t>
            </a:r>
            <a:r>
              <a:rPr sz="2200" spc="25" dirty="0">
                <a:solidFill>
                  <a:srgbClr val="2E2B1F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Georgia"/>
                <a:cs typeface="Georgia"/>
              </a:rPr>
              <a:t>frequency</a:t>
            </a:r>
            <a:endParaRPr sz="2200">
              <a:latin typeface="Georgia"/>
              <a:cs typeface="Georgia"/>
            </a:endParaRPr>
          </a:p>
          <a:p>
            <a:pPr marL="241300" indent="-228600">
              <a:lnSpc>
                <a:spcPct val="100000"/>
              </a:lnSpc>
              <a:spcBef>
                <a:spcPts val="525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2E2B1F"/>
                </a:solidFill>
                <a:latin typeface="Georgia"/>
                <a:cs typeface="Georgia"/>
              </a:rPr>
              <a:t>Increase speed of</a:t>
            </a:r>
            <a:r>
              <a:rPr sz="2200" spc="40" dirty="0">
                <a:solidFill>
                  <a:srgbClr val="2E2B1F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Georgia"/>
                <a:cs typeface="Georgia"/>
              </a:rPr>
              <a:t>Circuits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657600"/>
            <a:ext cx="2857500" cy="1990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95600" y="3581400"/>
            <a:ext cx="5417820" cy="2974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2133600"/>
            <a:ext cx="3334512" cy="2505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51020" y="3108960"/>
            <a:ext cx="4113276" cy="740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7994"/>
            <a:ext cx="368300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105" dirty="0">
                <a:solidFill>
                  <a:srgbClr val="675E46"/>
                </a:solidFill>
                <a:latin typeface="Cambria"/>
                <a:cs typeface="Cambria"/>
              </a:rPr>
              <a:t>Ultra-Capacitor</a:t>
            </a:r>
            <a:endParaRPr sz="4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548663"/>
            <a:ext cx="6037580" cy="203835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High surface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to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mass</a:t>
            </a:r>
            <a:r>
              <a:rPr sz="2200" spc="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ratio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45" dirty="0">
                <a:solidFill>
                  <a:srgbClr val="2E2B1F"/>
                </a:solidFill>
                <a:latin typeface="Calibri"/>
                <a:cs typeface="Calibri"/>
              </a:rPr>
              <a:t>Two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sheet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of </a:t>
            </a:r>
            <a:r>
              <a:rPr sz="2200" spc="-10">
                <a:solidFill>
                  <a:srgbClr val="2E2B1F"/>
                </a:solidFill>
                <a:latin typeface="Calibri"/>
                <a:cs typeface="Calibri"/>
              </a:rPr>
              <a:t>graphene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with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electrolyte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in</a:t>
            </a:r>
            <a:r>
              <a:rPr sz="2200" spc="1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between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May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replace</a:t>
            </a:r>
            <a:r>
              <a:rPr sz="2200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batteries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25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High recharge 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rate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and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slow</a:t>
            </a:r>
            <a:r>
              <a:rPr sz="2200" spc="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discharge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Long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life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09800" y="3843528"/>
            <a:ext cx="3858767" cy="2490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7994"/>
            <a:ext cx="347789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90" dirty="0">
                <a:solidFill>
                  <a:srgbClr val="675E46"/>
                </a:solidFill>
                <a:latin typeface="Cambria"/>
                <a:cs typeface="Cambria"/>
              </a:rPr>
              <a:t>Bionic</a:t>
            </a:r>
            <a:r>
              <a:rPr sz="4600" spc="-290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4600" spc="-95" dirty="0">
                <a:solidFill>
                  <a:srgbClr val="675E46"/>
                </a:solidFill>
                <a:latin typeface="Cambria"/>
                <a:cs typeface="Cambria"/>
              </a:rPr>
              <a:t>Devices</a:t>
            </a:r>
            <a:endParaRPr sz="4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548663"/>
            <a:ext cx="7140575" cy="1971039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Non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corrosive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Biodegradable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High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conductivity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525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Non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toxic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compared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to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conventional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electrode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used in bionic  device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62400" y="3262883"/>
            <a:ext cx="2202179" cy="3595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7994"/>
            <a:ext cx="436435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120" dirty="0">
                <a:solidFill>
                  <a:srgbClr val="675E46"/>
                </a:solidFill>
                <a:latin typeface="Cambria"/>
                <a:cs typeface="Cambria"/>
              </a:rPr>
              <a:t>Protective</a:t>
            </a:r>
            <a:r>
              <a:rPr sz="4600" spc="-285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4600" spc="-90" dirty="0">
                <a:solidFill>
                  <a:srgbClr val="675E46"/>
                </a:solidFill>
                <a:latin typeface="Cambria"/>
                <a:cs typeface="Cambria"/>
              </a:rPr>
              <a:t>Coating</a:t>
            </a:r>
            <a:endParaRPr sz="4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548663"/>
            <a:ext cx="4121150" cy="163576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It is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resistant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to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acids,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alkalis</a:t>
            </a:r>
            <a:r>
              <a:rPr sz="2200" spc="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etc.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Being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impermeable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Coating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of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containers,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Jars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etc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25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Paints for car 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body,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steel</a:t>
            </a:r>
            <a:r>
              <a:rPr sz="2200" spc="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structure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52600" y="3616452"/>
            <a:ext cx="4648200" cy="2904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7994"/>
            <a:ext cx="225615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85" dirty="0">
                <a:solidFill>
                  <a:srgbClr val="675E46"/>
                </a:solidFill>
                <a:latin typeface="Cambria"/>
                <a:cs typeface="Cambria"/>
              </a:rPr>
              <a:t>Solar</a:t>
            </a:r>
            <a:r>
              <a:rPr sz="4600" spc="-265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4600" spc="-80" dirty="0">
                <a:solidFill>
                  <a:srgbClr val="675E46"/>
                </a:solidFill>
                <a:latin typeface="Cambria"/>
                <a:cs typeface="Cambria"/>
              </a:rPr>
              <a:t>Cell</a:t>
            </a:r>
            <a:endParaRPr sz="4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548663"/>
            <a:ext cx="6218555" cy="83121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It is super</a:t>
            </a:r>
            <a:r>
              <a:rPr sz="2200"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capacitor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With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high recharge 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rate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and a normal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discharge</a:t>
            </a:r>
            <a:r>
              <a:rPr sz="2200" spc="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rate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00" y="3200400"/>
            <a:ext cx="2996183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000" y="3124200"/>
            <a:ext cx="4415028" cy="255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7994"/>
            <a:ext cx="515239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95" dirty="0">
                <a:solidFill>
                  <a:srgbClr val="675E46"/>
                </a:solidFill>
                <a:latin typeface="Cambria"/>
                <a:cs typeface="Cambria"/>
              </a:rPr>
              <a:t>Flexible</a:t>
            </a:r>
            <a:r>
              <a:rPr sz="4600" spc="-280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4600" spc="-95" dirty="0">
                <a:solidFill>
                  <a:srgbClr val="675E46"/>
                </a:solidFill>
                <a:latin typeface="Cambria"/>
                <a:cs typeface="Cambria"/>
              </a:rPr>
              <a:t>Mobilephone</a:t>
            </a:r>
            <a:endParaRPr sz="4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616710"/>
            <a:ext cx="7214234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It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can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be used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to make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flexible LED screen that can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be used</a:t>
            </a:r>
            <a:r>
              <a:rPr sz="2200" spc="2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in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mobile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phones.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" y="3200400"/>
            <a:ext cx="3700272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9199" y="2592424"/>
            <a:ext cx="3096306" cy="3571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193293"/>
            <a:ext cx="266636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95" dirty="0">
                <a:solidFill>
                  <a:srgbClr val="675E46"/>
                </a:solidFill>
                <a:latin typeface="Cambria"/>
                <a:cs typeface="Cambria"/>
              </a:rPr>
              <a:t>Conclusion</a:t>
            </a:r>
            <a:endParaRPr sz="4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76800" y="166115"/>
            <a:ext cx="3334511" cy="2382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3657600"/>
            <a:ext cx="2953512" cy="3029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7917" y="2286761"/>
            <a:ext cx="1600200" cy="1371600"/>
          </a:xfrm>
          <a:custGeom>
            <a:avLst/>
            <a:gdLst/>
            <a:ahLst/>
            <a:cxnLst/>
            <a:rect l="l" t="t" r="r" b="b"/>
            <a:pathLst>
              <a:path w="1600200" h="1371600">
                <a:moveTo>
                  <a:pt x="800100" y="1371600"/>
                </a:moveTo>
                <a:lnTo>
                  <a:pt x="747493" y="1370141"/>
                </a:lnTo>
                <a:lnTo>
                  <a:pt x="695794" y="1365824"/>
                </a:lnTo>
                <a:lnTo>
                  <a:pt x="645110" y="1358740"/>
                </a:lnTo>
                <a:lnTo>
                  <a:pt x="595545" y="1348980"/>
                </a:lnTo>
                <a:lnTo>
                  <a:pt x="547206" y="1336633"/>
                </a:lnTo>
                <a:lnTo>
                  <a:pt x="500196" y="1321790"/>
                </a:lnTo>
                <a:lnTo>
                  <a:pt x="454623" y="1304542"/>
                </a:lnTo>
                <a:lnTo>
                  <a:pt x="410590" y="1284978"/>
                </a:lnTo>
                <a:lnTo>
                  <a:pt x="368204" y="1263190"/>
                </a:lnTo>
                <a:lnTo>
                  <a:pt x="327570" y="1239268"/>
                </a:lnTo>
                <a:lnTo>
                  <a:pt x="288794" y="1213301"/>
                </a:lnTo>
                <a:lnTo>
                  <a:pt x="251981" y="1185381"/>
                </a:lnTo>
                <a:lnTo>
                  <a:pt x="217236" y="1155599"/>
                </a:lnTo>
                <a:lnTo>
                  <a:pt x="184664" y="1124043"/>
                </a:lnTo>
                <a:lnTo>
                  <a:pt x="154372" y="1090806"/>
                </a:lnTo>
                <a:lnTo>
                  <a:pt x="126465" y="1055976"/>
                </a:lnTo>
                <a:lnTo>
                  <a:pt x="101047" y="1019645"/>
                </a:lnTo>
                <a:lnTo>
                  <a:pt x="78225" y="981904"/>
                </a:lnTo>
                <a:lnTo>
                  <a:pt x="58104" y="942841"/>
                </a:lnTo>
                <a:lnTo>
                  <a:pt x="40789" y="902549"/>
                </a:lnTo>
                <a:lnTo>
                  <a:pt x="26386" y="861117"/>
                </a:lnTo>
                <a:lnTo>
                  <a:pt x="15000" y="818635"/>
                </a:lnTo>
                <a:lnTo>
                  <a:pt x="6737" y="775195"/>
                </a:lnTo>
                <a:lnTo>
                  <a:pt x="1701" y="730886"/>
                </a:lnTo>
                <a:lnTo>
                  <a:pt x="0" y="685800"/>
                </a:lnTo>
                <a:lnTo>
                  <a:pt x="1701" y="640713"/>
                </a:lnTo>
                <a:lnTo>
                  <a:pt x="6737" y="596404"/>
                </a:lnTo>
                <a:lnTo>
                  <a:pt x="15000" y="552964"/>
                </a:lnTo>
                <a:lnTo>
                  <a:pt x="26386" y="510482"/>
                </a:lnTo>
                <a:lnTo>
                  <a:pt x="40789" y="469050"/>
                </a:lnTo>
                <a:lnTo>
                  <a:pt x="58104" y="428758"/>
                </a:lnTo>
                <a:lnTo>
                  <a:pt x="78225" y="389695"/>
                </a:lnTo>
                <a:lnTo>
                  <a:pt x="101047" y="351954"/>
                </a:lnTo>
                <a:lnTo>
                  <a:pt x="126465" y="315623"/>
                </a:lnTo>
                <a:lnTo>
                  <a:pt x="154372" y="280793"/>
                </a:lnTo>
                <a:lnTo>
                  <a:pt x="184664" y="247556"/>
                </a:lnTo>
                <a:lnTo>
                  <a:pt x="217236" y="216000"/>
                </a:lnTo>
                <a:lnTo>
                  <a:pt x="251981" y="186218"/>
                </a:lnTo>
                <a:lnTo>
                  <a:pt x="288794" y="158298"/>
                </a:lnTo>
                <a:lnTo>
                  <a:pt x="327570" y="132331"/>
                </a:lnTo>
                <a:lnTo>
                  <a:pt x="368204" y="108409"/>
                </a:lnTo>
                <a:lnTo>
                  <a:pt x="410590" y="86621"/>
                </a:lnTo>
                <a:lnTo>
                  <a:pt x="454623" y="67057"/>
                </a:lnTo>
                <a:lnTo>
                  <a:pt x="500196" y="49809"/>
                </a:lnTo>
                <a:lnTo>
                  <a:pt x="547206" y="34966"/>
                </a:lnTo>
                <a:lnTo>
                  <a:pt x="595545" y="22619"/>
                </a:lnTo>
                <a:lnTo>
                  <a:pt x="645110" y="12859"/>
                </a:lnTo>
                <a:lnTo>
                  <a:pt x="695794" y="5775"/>
                </a:lnTo>
                <a:lnTo>
                  <a:pt x="747493" y="1458"/>
                </a:lnTo>
                <a:lnTo>
                  <a:pt x="800100" y="0"/>
                </a:lnTo>
                <a:lnTo>
                  <a:pt x="852701" y="1458"/>
                </a:lnTo>
                <a:lnTo>
                  <a:pt x="904394" y="5775"/>
                </a:lnTo>
                <a:lnTo>
                  <a:pt x="955075" y="12859"/>
                </a:lnTo>
                <a:lnTo>
                  <a:pt x="1004636" y="22619"/>
                </a:lnTo>
                <a:lnTo>
                  <a:pt x="1052974" y="34966"/>
                </a:lnTo>
                <a:lnTo>
                  <a:pt x="1099982" y="49809"/>
                </a:lnTo>
                <a:lnTo>
                  <a:pt x="1145554" y="67057"/>
                </a:lnTo>
                <a:lnTo>
                  <a:pt x="1189586" y="86621"/>
                </a:lnTo>
                <a:lnTo>
                  <a:pt x="1231972" y="108409"/>
                </a:lnTo>
                <a:lnTo>
                  <a:pt x="1272607" y="132331"/>
                </a:lnTo>
                <a:lnTo>
                  <a:pt x="1311384" y="158298"/>
                </a:lnTo>
                <a:lnTo>
                  <a:pt x="1348198" y="186218"/>
                </a:lnTo>
                <a:lnTo>
                  <a:pt x="1382945" y="216000"/>
                </a:lnTo>
                <a:lnTo>
                  <a:pt x="1415518" y="247556"/>
                </a:lnTo>
                <a:lnTo>
                  <a:pt x="1445812" y="280793"/>
                </a:lnTo>
                <a:lnTo>
                  <a:pt x="1473722" y="315623"/>
                </a:lnTo>
                <a:lnTo>
                  <a:pt x="1499141" y="351954"/>
                </a:lnTo>
                <a:lnTo>
                  <a:pt x="1521965" y="389695"/>
                </a:lnTo>
                <a:lnTo>
                  <a:pt x="1542088" y="428758"/>
                </a:lnTo>
                <a:lnTo>
                  <a:pt x="1559405" y="469050"/>
                </a:lnTo>
                <a:lnTo>
                  <a:pt x="1573810" y="510482"/>
                </a:lnTo>
                <a:lnTo>
                  <a:pt x="1585197" y="552964"/>
                </a:lnTo>
                <a:lnTo>
                  <a:pt x="1593461" y="596404"/>
                </a:lnTo>
                <a:lnTo>
                  <a:pt x="1598497" y="640713"/>
                </a:lnTo>
                <a:lnTo>
                  <a:pt x="1600200" y="685800"/>
                </a:lnTo>
                <a:lnTo>
                  <a:pt x="1598123" y="735187"/>
                </a:lnTo>
                <a:lnTo>
                  <a:pt x="1591949" y="784035"/>
                </a:lnTo>
                <a:lnTo>
                  <a:pt x="1581761" y="832170"/>
                </a:lnTo>
                <a:lnTo>
                  <a:pt x="1567645" y="879418"/>
                </a:lnTo>
                <a:lnTo>
                  <a:pt x="1549683" y="925604"/>
                </a:lnTo>
                <a:lnTo>
                  <a:pt x="1527961" y="970555"/>
                </a:lnTo>
                <a:lnTo>
                  <a:pt x="1502562" y="1014096"/>
                </a:lnTo>
                <a:lnTo>
                  <a:pt x="1473571" y="1056054"/>
                </a:lnTo>
                <a:lnTo>
                  <a:pt x="1441072" y="1096254"/>
                </a:lnTo>
                <a:lnTo>
                  <a:pt x="1405148" y="1134523"/>
                </a:lnTo>
                <a:lnTo>
                  <a:pt x="1365884" y="1170686"/>
                </a:lnTo>
                <a:lnTo>
                  <a:pt x="1600200" y="1170686"/>
                </a:lnTo>
                <a:lnTo>
                  <a:pt x="1600200" y="1371600"/>
                </a:lnTo>
                <a:lnTo>
                  <a:pt x="800100" y="1371600"/>
                </a:lnTo>
                <a:close/>
              </a:path>
            </a:pathLst>
          </a:custGeom>
          <a:ln w="25908">
            <a:solidFill>
              <a:srgbClr val="7A7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29360" y="2533015"/>
            <a:ext cx="8731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00" algn="just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2E2B1F"/>
                </a:solidFill>
                <a:latin typeface="Calibri"/>
                <a:cs typeface="Calibri"/>
              </a:rPr>
              <a:t>You 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lost 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ur</a:t>
            </a:r>
            <a:r>
              <a:rPr sz="1800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E2B1F"/>
                </a:solidFill>
                <a:latin typeface="Calibri"/>
                <a:cs typeface="Calibri"/>
              </a:rPr>
              <a:t>phone  again!!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76800" y="4005071"/>
            <a:ext cx="2900172" cy="23347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39361" y="2972561"/>
            <a:ext cx="1600200" cy="1219200"/>
          </a:xfrm>
          <a:custGeom>
            <a:avLst/>
            <a:gdLst/>
            <a:ahLst/>
            <a:cxnLst/>
            <a:rect l="l" t="t" r="r" b="b"/>
            <a:pathLst>
              <a:path w="1600200" h="1219200">
                <a:moveTo>
                  <a:pt x="800100" y="1219200"/>
                </a:moveTo>
                <a:lnTo>
                  <a:pt x="745325" y="1217793"/>
                </a:lnTo>
                <a:lnTo>
                  <a:pt x="691541" y="1213635"/>
                </a:lnTo>
                <a:lnTo>
                  <a:pt x="638866" y="1206815"/>
                </a:lnTo>
                <a:lnTo>
                  <a:pt x="587419" y="1197424"/>
                </a:lnTo>
                <a:lnTo>
                  <a:pt x="537319" y="1185554"/>
                </a:lnTo>
                <a:lnTo>
                  <a:pt x="488686" y="1171295"/>
                </a:lnTo>
                <a:lnTo>
                  <a:pt x="441638" y="1154737"/>
                </a:lnTo>
                <a:lnTo>
                  <a:pt x="396296" y="1135972"/>
                </a:lnTo>
                <a:lnTo>
                  <a:pt x="352778" y="1115091"/>
                </a:lnTo>
                <a:lnTo>
                  <a:pt x="311204" y="1092183"/>
                </a:lnTo>
                <a:lnTo>
                  <a:pt x="271692" y="1067340"/>
                </a:lnTo>
                <a:lnTo>
                  <a:pt x="234362" y="1040653"/>
                </a:lnTo>
                <a:lnTo>
                  <a:pt x="199334" y="1012213"/>
                </a:lnTo>
                <a:lnTo>
                  <a:pt x="166726" y="982110"/>
                </a:lnTo>
                <a:lnTo>
                  <a:pt x="136657" y="950435"/>
                </a:lnTo>
                <a:lnTo>
                  <a:pt x="109248" y="917278"/>
                </a:lnTo>
                <a:lnTo>
                  <a:pt x="84616" y="882731"/>
                </a:lnTo>
                <a:lnTo>
                  <a:pt x="62882" y="846885"/>
                </a:lnTo>
                <a:lnTo>
                  <a:pt x="44165" y="809830"/>
                </a:lnTo>
                <a:lnTo>
                  <a:pt x="28583" y="771657"/>
                </a:lnTo>
                <a:lnTo>
                  <a:pt x="16257" y="732456"/>
                </a:lnTo>
                <a:lnTo>
                  <a:pt x="7304" y="692319"/>
                </a:lnTo>
                <a:lnTo>
                  <a:pt x="1846" y="651337"/>
                </a:lnTo>
                <a:lnTo>
                  <a:pt x="0" y="609600"/>
                </a:lnTo>
                <a:lnTo>
                  <a:pt x="1846" y="567862"/>
                </a:lnTo>
                <a:lnTo>
                  <a:pt x="7304" y="526880"/>
                </a:lnTo>
                <a:lnTo>
                  <a:pt x="16257" y="486743"/>
                </a:lnTo>
                <a:lnTo>
                  <a:pt x="28583" y="447542"/>
                </a:lnTo>
                <a:lnTo>
                  <a:pt x="44165" y="409369"/>
                </a:lnTo>
                <a:lnTo>
                  <a:pt x="62882" y="372314"/>
                </a:lnTo>
                <a:lnTo>
                  <a:pt x="84616" y="336468"/>
                </a:lnTo>
                <a:lnTo>
                  <a:pt x="109248" y="301921"/>
                </a:lnTo>
                <a:lnTo>
                  <a:pt x="136657" y="268764"/>
                </a:lnTo>
                <a:lnTo>
                  <a:pt x="166726" y="237089"/>
                </a:lnTo>
                <a:lnTo>
                  <a:pt x="199334" y="206986"/>
                </a:lnTo>
                <a:lnTo>
                  <a:pt x="234362" y="178546"/>
                </a:lnTo>
                <a:lnTo>
                  <a:pt x="271692" y="151859"/>
                </a:lnTo>
                <a:lnTo>
                  <a:pt x="311204" y="127016"/>
                </a:lnTo>
                <a:lnTo>
                  <a:pt x="352778" y="104108"/>
                </a:lnTo>
                <a:lnTo>
                  <a:pt x="396296" y="83227"/>
                </a:lnTo>
                <a:lnTo>
                  <a:pt x="441638" y="64462"/>
                </a:lnTo>
                <a:lnTo>
                  <a:pt x="488686" y="47904"/>
                </a:lnTo>
                <a:lnTo>
                  <a:pt x="537319" y="33645"/>
                </a:lnTo>
                <a:lnTo>
                  <a:pt x="587419" y="21775"/>
                </a:lnTo>
                <a:lnTo>
                  <a:pt x="638866" y="12384"/>
                </a:lnTo>
                <a:lnTo>
                  <a:pt x="691541" y="5564"/>
                </a:lnTo>
                <a:lnTo>
                  <a:pt x="745325" y="1406"/>
                </a:lnTo>
                <a:lnTo>
                  <a:pt x="800100" y="0"/>
                </a:lnTo>
                <a:lnTo>
                  <a:pt x="854874" y="1406"/>
                </a:lnTo>
                <a:lnTo>
                  <a:pt x="908658" y="5564"/>
                </a:lnTo>
                <a:lnTo>
                  <a:pt x="961333" y="12384"/>
                </a:lnTo>
                <a:lnTo>
                  <a:pt x="1012780" y="21775"/>
                </a:lnTo>
                <a:lnTo>
                  <a:pt x="1062880" y="33645"/>
                </a:lnTo>
                <a:lnTo>
                  <a:pt x="1111513" y="47904"/>
                </a:lnTo>
                <a:lnTo>
                  <a:pt x="1158561" y="64462"/>
                </a:lnTo>
                <a:lnTo>
                  <a:pt x="1203903" y="83227"/>
                </a:lnTo>
                <a:lnTo>
                  <a:pt x="1247421" y="104108"/>
                </a:lnTo>
                <a:lnTo>
                  <a:pt x="1288995" y="127016"/>
                </a:lnTo>
                <a:lnTo>
                  <a:pt x="1328507" y="151859"/>
                </a:lnTo>
                <a:lnTo>
                  <a:pt x="1365837" y="178546"/>
                </a:lnTo>
                <a:lnTo>
                  <a:pt x="1400865" y="206986"/>
                </a:lnTo>
                <a:lnTo>
                  <a:pt x="1433473" y="237089"/>
                </a:lnTo>
                <a:lnTo>
                  <a:pt x="1463542" y="268764"/>
                </a:lnTo>
                <a:lnTo>
                  <a:pt x="1490951" y="301921"/>
                </a:lnTo>
                <a:lnTo>
                  <a:pt x="1515583" y="336468"/>
                </a:lnTo>
                <a:lnTo>
                  <a:pt x="1537317" y="372314"/>
                </a:lnTo>
                <a:lnTo>
                  <a:pt x="1556034" y="409369"/>
                </a:lnTo>
                <a:lnTo>
                  <a:pt x="1571616" y="447542"/>
                </a:lnTo>
                <a:lnTo>
                  <a:pt x="1583942" y="486743"/>
                </a:lnTo>
                <a:lnTo>
                  <a:pt x="1592895" y="526880"/>
                </a:lnTo>
                <a:lnTo>
                  <a:pt x="1598353" y="567862"/>
                </a:lnTo>
                <a:lnTo>
                  <a:pt x="1600200" y="609600"/>
                </a:lnTo>
                <a:lnTo>
                  <a:pt x="1597688" y="657869"/>
                </a:lnTo>
                <a:lnTo>
                  <a:pt x="1590229" y="705536"/>
                </a:lnTo>
                <a:lnTo>
                  <a:pt x="1577935" y="752398"/>
                </a:lnTo>
                <a:lnTo>
                  <a:pt x="1560917" y="798248"/>
                </a:lnTo>
                <a:lnTo>
                  <a:pt x="1539287" y="842883"/>
                </a:lnTo>
                <a:lnTo>
                  <a:pt x="1513158" y="886096"/>
                </a:lnTo>
                <a:lnTo>
                  <a:pt x="1482641" y="927683"/>
                </a:lnTo>
                <a:lnTo>
                  <a:pt x="1447848" y="967439"/>
                </a:lnTo>
                <a:lnTo>
                  <a:pt x="1408892" y="1005159"/>
                </a:lnTo>
                <a:lnTo>
                  <a:pt x="1365885" y="1040638"/>
                </a:lnTo>
                <a:lnTo>
                  <a:pt x="1600200" y="1040638"/>
                </a:lnTo>
                <a:lnTo>
                  <a:pt x="1600200" y="1219200"/>
                </a:lnTo>
                <a:lnTo>
                  <a:pt x="800100" y="1219200"/>
                </a:lnTo>
                <a:close/>
              </a:path>
            </a:pathLst>
          </a:custGeom>
          <a:ln w="25908">
            <a:solidFill>
              <a:srgbClr val="7A7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77892" y="3005454"/>
            <a:ext cx="7213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No  </a:t>
            </a:r>
            <a:r>
              <a:rPr sz="1800" spc="-15" dirty="0">
                <a:solidFill>
                  <a:srgbClr val="2E2B1F"/>
                </a:solidFill>
                <a:latin typeface="Calibri"/>
                <a:cs typeface="Calibri"/>
              </a:rPr>
              <a:t>w</a:t>
            </a:r>
            <a:r>
              <a:rPr sz="1800" spc="-5" dirty="0">
                <a:solidFill>
                  <a:srgbClr val="2E2B1F"/>
                </a:solidFill>
                <a:latin typeface="Calibri"/>
                <a:cs typeface="Calibri"/>
              </a:rPr>
              <a:t>or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es  </a:t>
            </a:r>
            <a:r>
              <a:rPr sz="1800" spc="-5" dirty="0">
                <a:solidFill>
                  <a:srgbClr val="2E2B1F"/>
                </a:solidFill>
                <a:latin typeface="Calibri"/>
                <a:cs typeface="Calibri"/>
              </a:rPr>
              <a:t>buy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a  </a:t>
            </a:r>
            <a:r>
              <a:rPr sz="1800" spc="-5" dirty="0">
                <a:solidFill>
                  <a:srgbClr val="2E2B1F"/>
                </a:solidFill>
                <a:latin typeface="Calibri"/>
                <a:cs typeface="Calibri"/>
              </a:rPr>
              <a:t>new!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1313" y="1555826"/>
            <a:ext cx="592137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THANK</a:t>
            </a:r>
            <a:r>
              <a:rPr spc="-85" dirty="0"/>
              <a:t> </a:t>
            </a:r>
            <a:r>
              <a:rPr spc="-110" dirty="0"/>
              <a:t>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981200"/>
            <a:ext cx="3810000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93335" y="3108960"/>
            <a:ext cx="3630167" cy="740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057400"/>
            <a:ext cx="4640580" cy="2900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13147" y="3142488"/>
            <a:ext cx="3590544" cy="707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981200"/>
            <a:ext cx="4495800" cy="3372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73040" y="3108960"/>
            <a:ext cx="2305812" cy="626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5131" y="1200911"/>
            <a:ext cx="3332988" cy="4942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47971" y="3480815"/>
            <a:ext cx="4148328" cy="438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2544" y="1066800"/>
            <a:ext cx="3098800" cy="527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01311" y="3480815"/>
            <a:ext cx="4014216" cy="438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19200" y="2357754"/>
            <a:ext cx="5867400" cy="1427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105">
                <a:solidFill>
                  <a:srgbClr val="675E46"/>
                </a:solidFill>
                <a:latin typeface="Algerian" pitchFamily="82" charset="0"/>
                <a:cs typeface="Cambria"/>
              </a:rPr>
              <a:t>Graphene</a:t>
            </a:r>
            <a:endParaRPr sz="4600">
              <a:latin typeface="Algerian" pitchFamily="82" charset="0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lang="en-US" sz="4600" spc="-5" dirty="0" smtClean="0">
                <a:solidFill>
                  <a:srgbClr val="675E46"/>
                </a:solidFill>
                <a:latin typeface="Algerian" pitchFamily="82" charset="0"/>
                <a:cs typeface="Cambria"/>
              </a:rPr>
              <a:t>"</a:t>
            </a:r>
            <a:r>
              <a:rPr sz="3200" spc="-70" smtClean="0">
                <a:solidFill>
                  <a:srgbClr val="675E46"/>
                </a:solidFill>
                <a:latin typeface="Algerian" pitchFamily="82" charset="0"/>
                <a:cs typeface="Cambria"/>
              </a:rPr>
              <a:t>The </a:t>
            </a:r>
            <a:r>
              <a:rPr sz="3200" spc="-85">
                <a:solidFill>
                  <a:srgbClr val="675E46"/>
                </a:solidFill>
                <a:latin typeface="Algerian" pitchFamily="82" charset="0"/>
                <a:cs typeface="Cambria"/>
              </a:rPr>
              <a:t>wonder </a:t>
            </a:r>
            <a:r>
              <a:rPr sz="3200" spc="-95" smtClean="0">
                <a:solidFill>
                  <a:srgbClr val="675E46"/>
                </a:solidFill>
                <a:latin typeface="Algerian" pitchFamily="82" charset="0"/>
                <a:cs typeface="Cambria"/>
              </a:rPr>
              <a:t>material</a:t>
            </a:r>
            <a:r>
              <a:rPr lang="en-US" sz="3200" spc="-95" dirty="0" smtClean="0">
                <a:solidFill>
                  <a:srgbClr val="675E46"/>
                </a:solidFill>
                <a:latin typeface="Algerian" pitchFamily="82" charset="0"/>
                <a:cs typeface="Cambria"/>
              </a:rPr>
              <a:t>"</a:t>
            </a:r>
            <a:endParaRPr sz="3200">
              <a:latin typeface="Algerian" pitchFamily="82" charset="0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74293"/>
            <a:ext cx="441706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95" dirty="0">
                <a:solidFill>
                  <a:srgbClr val="00B050"/>
                </a:solidFill>
                <a:latin typeface="Algerian" pitchFamily="82" charset="0"/>
                <a:cs typeface="Cambria"/>
              </a:rPr>
              <a:t>Insight</a:t>
            </a:r>
            <a:endParaRPr sz="4600">
              <a:solidFill>
                <a:srgbClr val="00B050"/>
              </a:solidFill>
              <a:latin typeface="Algerian" pitchFamily="82" charset="0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380490"/>
            <a:ext cx="8028940" cy="2976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22909" algn="ctr">
              <a:lnSpc>
                <a:spcPct val="100000"/>
              </a:lnSpc>
              <a:spcBef>
                <a:spcPts val="95"/>
              </a:spcBef>
            </a:pPr>
            <a:r>
              <a:rPr sz="2200" spc="-10">
                <a:solidFill>
                  <a:srgbClr val="2E2B1F"/>
                </a:solidFill>
                <a:latin typeface="Calibri"/>
                <a:cs typeface="Calibri"/>
              </a:rPr>
              <a:t>Graphene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is a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substance composed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of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pure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carbon,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with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atoms  arranged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in a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regular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hexagonal pattern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similar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to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graphite,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but in a  one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atom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thick</a:t>
            </a:r>
            <a:r>
              <a:rPr sz="2200" spc="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sheet.</a:t>
            </a:r>
            <a:endParaRPr sz="2200">
              <a:latin typeface="Calibri"/>
              <a:cs typeface="Calibri"/>
            </a:endParaRPr>
          </a:p>
          <a:p>
            <a:pPr marL="41910" algn="ctr">
              <a:lnSpc>
                <a:spcPct val="100000"/>
              </a:lnSpc>
              <a:spcBef>
                <a:spcPts val="530"/>
              </a:spcBef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Or</a:t>
            </a:r>
            <a:endParaRPr sz="2200">
              <a:latin typeface="Calibri"/>
              <a:cs typeface="Calibri"/>
            </a:endParaRPr>
          </a:p>
          <a:p>
            <a:pPr marL="48895" marR="5080" algn="ctr">
              <a:lnSpc>
                <a:spcPct val="100000"/>
              </a:lnSpc>
              <a:spcBef>
                <a:spcPts val="530"/>
              </a:spcBef>
            </a:pP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Flat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monolayer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of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carbon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atoms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tightly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packed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into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a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two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dimensional 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honeycomb</a:t>
            </a:r>
            <a:r>
              <a:rPr sz="2200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lattice</a:t>
            </a:r>
            <a:endParaRPr sz="2200">
              <a:latin typeface="Calibri"/>
              <a:cs typeface="Calibri"/>
            </a:endParaRPr>
          </a:p>
          <a:p>
            <a:pPr marL="43180" algn="ctr">
              <a:lnSpc>
                <a:spcPct val="100000"/>
              </a:lnSpc>
              <a:spcBef>
                <a:spcPts val="530"/>
              </a:spcBef>
            </a:pP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or</a:t>
            </a:r>
            <a:endParaRPr sz="2200">
              <a:latin typeface="Calibri"/>
              <a:cs typeface="Calibri"/>
            </a:endParaRPr>
          </a:p>
          <a:p>
            <a:pPr marL="40005" algn="ctr">
              <a:lnSpc>
                <a:spcPct val="100000"/>
              </a:lnSpc>
              <a:spcBef>
                <a:spcPts val="525"/>
              </a:spcBef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Isolated Single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Layer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r>
              <a:rPr sz="2200" spc="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Graphite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95800" y="4396740"/>
            <a:ext cx="3886200" cy="2316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4343400"/>
            <a:ext cx="3962400" cy="236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345</Words>
  <Application>Microsoft Office PowerPoint</Application>
  <PresentationFormat>On-screen Show (4:3)</PresentationFormat>
  <Paragraphs>88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Introduction</vt:lpstr>
      <vt:lpstr>Slide 2</vt:lpstr>
      <vt:lpstr>Slide 3</vt:lpstr>
      <vt:lpstr>Slide 4</vt:lpstr>
      <vt:lpstr>Slide 5</vt:lpstr>
      <vt:lpstr>Slide 6</vt:lpstr>
      <vt:lpstr>Slide 7</vt:lpstr>
      <vt:lpstr>Graphene "The wonder material"</vt:lpstr>
      <vt:lpstr>Insight</vt:lpstr>
      <vt:lpstr>       History</vt:lpstr>
      <vt:lpstr>Mechanical Properties</vt:lpstr>
      <vt:lpstr>Slide 12</vt:lpstr>
      <vt:lpstr>Thermal &amp; Optical Properties</vt:lpstr>
      <vt:lpstr>Electrical Properties</vt:lpstr>
      <vt:lpstr>Applications</vt:lpstr>
      <vt:lpstr>Integrated Circuits</vt:lpstr>
      <vt:lpstr>Distillation</vt:lpstr>
      <vt:lpstr>Gas Sensors</vt:lpstr>
      <vt:lpstr>Transistors</vt:lpstr>
      <vt:lpstr>Ultra-Capacitor</vt:lpstr>
      <vt:lpstr>Bionic Devices</vt:lpstr>
      <vt:lpstr>Protective Coating</vt:lpstr>
      <vt:lpstr>Solar Cell</vt:lpstr>
      <vt:lpstr>Flexible Mobilephone</vt:lpstr>
      <vt:lpstr>Conclusion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ADMIN</dc:creator>
  <cp:lastModifiedBy>PC</cp:lastModifiedBy>
  <cp:revision>9</cp:revision>
  <dcterms:created xsi:type="dcterms:W3CDTF">2020-02-13T08:07:30Z</dcterms:created>
  <dcterms:modified xsi:type="dcterms:W3CDTF">2020-02-20T18:44:13Z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2016-05-25T00:00:00Z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2020-02-13T00:00:00Z</vt:filetime>
  </property>
</Properties>
</file>