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6" r:id="rId9"/>
    <p:sldId id="271" r:id="rId10"/>
    <p:sldId id="272" r:id="rId11"/>
    <p:sldId id="273" r:id="rId12"/>
    <p:sldId id="259" r:id="rId13"/>
    <p:sldId id="266" r:id="rId14"/>
    <p:sldId id="260" r:id="rId15"/>
    <p:sldId id="261" r:id="rId16"/>
    <p:sldId id="262" r:id="rId17"/>
    <p:sldId id="265" r:id="rId18"/>
    <p:sldId id="263" r:id="rId19"/>
    <p:sldId id="274" r:id="rId20"/>
    <p:sldId id="275" r:id="rId21"/>
    <p:sldId id="264" r:id="rId22"/>
  </p:sldIdLst>
  <p:sldSz cx="9144000" cy="6858000" type="screen4x3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82" autoAdjust="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84F28-BD88-4509-9E36-190D1CFF37A2}" type="datetimeFigureOut">
              <a:rPr lang="en-IN" smtClean="0"/>
              <a:pPr/>
              <a:t>28-02-2020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967B5-B334-4112-97BA-8B957384EA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6816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314D4-3080-4495-8CD9-B97135D0A883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9638" y="844550"/>
            <a:ext cx="3043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54375"/>
            <a:ext cx="7954963" cy="2662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4B142-829E-4813-B099-3DDC1EA2F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4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NimbusRomNo9L"/>
              </a:rPr>
              <a:t>The most popular engineering material is a concrete. It is used for buildings,</a:t>
            </a:r>
          </a:p>
          <a:p>
            <a:r>
              <a:rPr lang="en-US" sz="1200" dirty="0">
                <a:solidFill>
                  <a:srgbClr val="000000"/>
                </a:solidFill>
                <a:latin typeface="NimbusRomNo9L"/>
              </a:rPr>
              <a:t>industrial structures, bridges and dams. Every day the concrete is improving, to</a:t>
            </a:r>
          </a:p>
          <a:p>
            <a:r>
              <a:rPr lang="en-US" sz="1200" dirty="0">
                <a:solidFill>
                  <a:srgbClr val="000000"/>
                </a:solidFill>
                <a:latin typeface="NimbusRomNo9L"/>
              </a:rPr>
              <a:t>achieve better characteristics, lesser price and to be environmental acceptable. In</a:t>
            </a:r>
          </a:p>
          <a:p>
            <a:r>
              <a:rPr lang="en-US" sz="1200" dirty="0">
                <a:solidFill>
                  <a:srgbClr val="000000"/>
                </a:solidFill>
                <a:latin typeface="NimbusRomNo9L"/>
              </a:rPr>
              <a:t>introduction the historical overview of concrete is given – from the ancient</a:t>
            </a:r>
          </a:p>
          <a:p>
            <a:r>
              <a:rPr lang="en-US" sz="1200" dirty="0">
                <a:solidFill>
                  <a:srgbClr val="000000"/>
                </a:solidFill>
                <a:latin typeface="NimbusRomNo9L"/>
              </a:rPr>
              <a:t>civilizations to 21</a:t>
            </a:r>
          </a:p>
          <a:p>
            <a:r>
              <a:rPr lang="en-US" sz="800" dirty="0" err="1">
                <a:solidFill>
                  <a:srgbClr val="000000"/>
                </a:solidFill>
                <a:latin typeface="NimbusRomNo9L"/>
              </a:rPr>
              <a:t>st</a:t>
            </a:r>
            <a:endParaRPr lang="en-US" sz="800" dirty="0">
              <a:solidFill>
                <a:srgbClr val="000000"/>
              </a:solidFill>
              <a:latin typeface="NimbusRomNo9L"/>
            </a:endParaRPr>
          </a:p>
          <a:p>
            <a:r>
              <a:rPr lang="en-US" sz="1200" dirty="0">
                <a:solidFill>
                  <a:srgbClr val="000000"/>
                </a:solidFill>
                <a:latin typeface="NimbusRomNo9L"/>
              </a:rPr>
              <a:t> century.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4B142-829E-4813-B099-3DDC1EA2F7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422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Romans used pozzolana cement from Pozzuoli, Italy</a:t>
            </a:r>
          </a:p>
          <a:p>
            <a:r>
              <a:rPr lang="en-US" dirty="0"/>
              <a:t>near Mt. Vesuvius to build the Apian Way, Roman baths, the Coliseum and</a:t>
            </a:r>
          </a:p>
          <a:p>
            <a:r>
              <a:rPr lang="en-US" dirty="0"/>
              <a:t>Pantheon in 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4B142-829E-4813-B099-3DDC1EA2F7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55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Dicalcium Silicate (C2S) hardens slowly 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C3S + 6H → C3S2H3 +3 Ca(OH)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C2S + 4H → C3S2H3 + Ca(OH)2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4B142-829E-4813-B099-3DDC1EA2F7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85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6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815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01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13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02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005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75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742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95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544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00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913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ment.org/tech/cct_con_design_uhpc.asp" TargetMode="External"/><Relationship Id="rId2" Type="http://schemas.openxmlformats.org/officeDocument/2006/relationships/hyperlink" Target="http://www.tfhrc.gov/focus/nov04/01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828800"/>
          </a:xfrm>
        </p:spPr>
        <p:txBody>
          <a:bodyPr/>
          <a:lstStyle/>
          <a:p>
            <a:r>
              <a:rPr lang="en-US" dirty="0"/>
              <a:t>Reactive powder concrete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276600"/>
            <a:ext cx="36576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                            </a:t>
            </a:r>
          </a:p>
          <a:p>
            <a:r>
              <a:rPr lang="en-US" dirty="0"/>
              <a:t>Presented by:</a:t>
            </a:r>
          </a:p>
          <a:p>
            <a:r>
              <a:rPr lang="en-US" dirty="0" err="1"/>
              <a:t>Toaha</a:t>
            </a:r>
            <a:r>
              <a:rPr lang="en-US" dirty="0"/>
              <a:t> Mohammad </a:t>
            </a:r>
          </a:p>
          <a:p>
            <a:r>
              <a:rPr lang="en-US" dirty="0"/>
              <a:t>      Asst. Professor</a:t>
            </a:r>
          </a:p>
          <a:p>
            <a:r>
              <a:rPr lang="en-US" dirty="0"/>
              <a:t>Vision Institute of Technology</a:t>
            </a:r>
          </a:p>
          <a:p>
            <a:r>
              <a:rPr lang="en-US" dirty="0"/>
              <a:t>Aligarh   </a:t>
            </a:r>
          </a:p>
        </p:txBody>
      </p:sp>
      <p:pic>
        <p:nvPicPr>
          <p:cNvPr id="6" name="Picture 6" descr="Fig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533400" y="2280063"/>
            <a:ext cx="4272742" cy="4120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1B37837-FDF9-4B1A-A937-1DD9657C48A3}"/>
              </a:ext>
            </a:extLst>
          </p:cNvPr>
          <p:cNvSpPr/>
          <p:nvPr/>
        </p:nvSpPr>
        <p:spPr>
          <a:xfrm>
            <a:off x="703336" y="4495800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Middle of 20 century - High Performance Concrete (HPC)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C0E779-36EB-45DD-9F88-1BAE0E5A3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45"/>
          <a:stretch/>
        </p:blipFill>
        <p:spPr>
          <a:xfrm>
            <a:off x="1371600" y="290305"/>
            <a:ext cx="6076950" cy="3357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A8BE26-9158-496F-A7EF-3507D0E8B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49" y="3810000"/>
            <a:ext cx="5373615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31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578AF4A-D6F2-4318-9184-F3F511721C20}"/>
              </a:ext>
            </a:extLst>
          </p:cNvPr>
          <p:cNvSpPr/>
          <p:nvPr/>
        </p:nvSpPr>
        <p:spPr>
          <a:xfrm>
            <a:off x="2097465" y="381000"/>
            <a:ext cx="4499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Components for RPC mixture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8D7B4B1-D871-4ADB-A57E-40533F5A3FAA}"/>
              </a:ext>
            </a:extLst>
          </p:cNvPr>
          <p:cNvSpPr/>
          <p:nvPr/>
        </p:nvSpPr>
        <p:spPr>
          <a:xfrm>
            <a:off x="134524" y="3183771"/>
            <a:ext cx="38080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Fine Aggregate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Quartz Sand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Crushed Quartz</a:t>
            </a:r>
            <a:endParaRPr lang="en-US" sz="2400" b="1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Two fractions of this material are used one with soil size of 0.125 – 0.25 mm, other with 0.25 – 0.5 mm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D46D40-4084-4FA3-86AF-F32B857E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734" y="2047946"/>
            <a:ext cx="2199544" cy="1649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E3297A-3CEA-400B-A6A4-2BDC9A1F5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28291"/>
            <a:ext cx="2971800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B6DF69-C2A7-4F2B-A9E9-E09103519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863" y="1008679"/>
            <a:ext cx="3393392" cy="25488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7263B0B-327E-4401-A5B6-F91E4DF25399}"/>
              </a:ext>
            </a:extLst>
          </p:cNvPr>
          <p:cNvSpPr/>
          <p:nvPr/>
        </p:nvSpPr>
        <p:spPr>
          <a:xfrm>
            <a:off x="6172200" y="904220"/>
            <a:ext cx="2442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Cement </a:t>
            </a:r>
          </a:p>
          <a:p>
            <a:r>
              <a:rPr lang="en-US" sz="2400" dirty="0"/>
              <a:t>      high C2S &amp;    </a:t>
            </a:r>
          </a:p>
          <a:p>
            <a:r>
              <a:rPr lang="en-US" sz="2400" dirty="0"/>
              <a:t>       C3S</a:t>
            </a:r>
          </a:p>
        </p:txBody>
      </p:sp>
    </p:spTree>
    <p:extLst>
      <p:ext uri="{BB962C8B-B14F-4D97-AF65-F5344CB8AC3E}">
        <p14:creationId xmlns="" xmlns:p14="http://schemas.microsoft.com/office/powerpoint/2010/main" val="109008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>
                <a:latin typeface="Frutiger 47LightCn" pitchFamily="34" charset="0"/>
              </a:rPr>
              <a:t>Raw Material </a:t>
            </a:r>
            <a:br>
              <a:rPr lang="en-US" altLang="en-US" sz="4400" dirty="0">
                <a:latin typeface="Frutiger 47LightCn" pitchFamily="34" charset="0"/>
              </a:rPr>
            </a:br>
            <a:r>
              <a:rPr lang="en-US" altLang="en-US" sz="4400" dirty="0">
                <a:latin typeface="Frutiger 47LightCn" pitchFamily="34" charset="0"/>
              </a:rPr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</a:rPr>
              <a:t>Cement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en-US" sz="2400" dirty="0">
                <a:solidFill>
                  <a:schemeClr val="accent4">
                    <a:lumMod val="50000"/>
                  </a:schemeClr>
                </a:solidFill>
              </a:rPr>
              <a:t>high C2S &amp; C3S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</a:pPr>
            <a:endParaRPr lang="en-US" alt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</a:rPr>
              <a:t>Quartz Sand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</a:rPr>
              <a:t>Crushed Quartz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alt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>
                <a:schemeClr val="bg1"/>
              </a:buClr>
              <a:buNone/>
            </a:pPr>
            <a:endParaRPr lang="en-US" alt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</a:rPr>
              <a:t>Silica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</a:rPr>
              <a:t>pozzolan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highly reactive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sufficiently fine</a:t>
            </a:r>
          </a:p>
          <a:p>
            <a:pPr marL="137160" indent="0">
              <a:spcBef>
                <a:spcPct val="0"/>
              </a:spcBef>
              <a:buClr>
                <a:schemeClr val="bg1"/>
              </a:buClr>
              <a:buNone/>
            </a:pPr>
            <a:endParaRPr lang="en-US" altLang="en-US" sz="26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</a:rPr>
              <a:t>Reactive Powders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Silica fume, </a:t>
            </a:r>
            <a:r>
              <a:rPr lang="en-US" altLang="en-US" sz="2600" dirty="0" err="1">
                <a:solidFill>
                  <a:schemeClr val="accent4">
                    <a:lumMod val="50000"/>
                  </a:schemeClr>
                </a:solidFill>
              </a:rPr>
              <a:t>Simcoa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  Micro silica 600, &amp;A.F.M</a:t>
            </a:r>
          </a:p>
          <a:p>
            <a:pPr marL="137160" indent="0">
              <a:spcBef>
                <a:spcPct val="0"/>
              </a:spcBef>
              <a:buClr>
                <a:schemeClr val="bg1"/>
              </a:buClr>
              <a:buNone/>
            </a:pPr>
            <a:endParaRPr lang="en-US" alt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D:\Toaha\3rd yr\COLLOQUIM\Microsilica 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9796" y="1524000"/>
            <a:ext cx="3276600" cy="2350961"/>
          </a:xfrm>
          <a:prstGeom prst="rect">
            <a:avLst/>
          </a:prstGeom>
          <a:noFill/>
        </p:spPr>
      </p:pic>
      <p:pic>
        <p:nvPicPr>
          <p:cNvPr id="5" name="Picture 2" descr="C:\TOAHA\3rd yr\201408101547147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96" y="4038600"/>
            <a:ext cx="3276600" cy="2334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34869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219200"/>
            <a:ext cx="4495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dirty="0"/>
              <a:t>Micro-Fibers - metallic </a:t>
            </a:r>
          </a:p>
          <a:p>
            <a:pPr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2800" dirty="0"/>
              <a:t>     or poly-vinyl acetate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400" dirty="0"/>
              <a:t>length-12mm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400" dirty="0"/>
              <a:t> dia-0.2mm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400" dirty="0"/>
              <a:t>2000MPa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dirty="0"/>
              <a:t>Nano Fillers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dirty="0"/>
              <a:t>   Super plasticizer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dirty="0"/>
              <a:t>   Water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4453183"/>
            <a:ext cx="4348690" cy="24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0DF172-29F7-4DA1-A507-14937C549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483663"/>
            <a:ext cx="1819274" cy="1966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9925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2590800" cy="762000"/>
          </a:xfrm>
        </p:spPr>
        <p:txBody>
          <a:bodyPr/>
          <a:lstStyle/>
          <a:p>
            <a:r>
              <a:rPr lang="en-US" altLang="en-US"/>
              <a:t>High-Value Concrete</a:t>
            </a:r>
          </a:p>
        </p:txBody>
      </p:sp>
      <p:sp>
        <p:nvSpPr>
          <p:cNvPr id="7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096000"/>
            <a:ext cx="2590800" cy="762000"/>
          </a:xfrm>
        </p:spPr>
        <p:txBody>
          <a:bodyPr/>
          <a:lstStyle/>
          <a:p>
            <a:r>
              <a:rPr lang="en-US" altLang="en-US"/>
              <a:t>High-Value Concrete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838200" y="5334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chemeClr val="bg2"/>
                </a:solidFill>
                <a:latin typeface="Comic Sans MS" pitchFamily="66" charset="0"/>
              </a:rPr>
              <a:t>What is the typical R.P.C mix ?</a:t>
            </a:r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2514600" y="5702300"/>
            <a:ext cx="2228850" cy="344488"/>
          </a:xfrm>
          <a:custGeom>
            <a:avLst/>
            <a:gdLst/>
            <a:ahLst/>
            <a:cxnLst>
              <a:cxn ang="0">
                <a:pos x="302" y="0"/>
              </a:cxn>
              <a:cxn ang="0">
                <a:pos x="1350" y="0"/>
              </a:cxn>
              <a:cxn ang="0">
                <a:pos x="1648" y="253"/>
              </a:cxn>
              <a:cxn ang="0">
                <a:pos x="0" y="256"/>
              </a:cxn>
              <a:cxn ang="0">
                <a:pos x="302" y="0"/>
              </a:cxn>
              <a:cxn ang="0">
                <a:pos x="302" y="0"/>
              </a:cxn>
            </a:cxnLst>
            <a:rect l="0" t="0" r="r" b="b"/>
            <a:pathLst>
              <a:path w="1649" h="257">
                <a:moveTo>
                  <a:pt x="302" y="0"/>
                </a:moveTo>
                <a:lnTo>
                  <a:pt x="1350" y="0"/>
                </a:lnTo>
                <a:lnTo>
                  <a:pt x="1648" y="253"/>
                </a:lnTo>
                <a:lnTo>
                  <a:pt x="0" y="256"/>
                </a:lnTo>
                <a:lnTo>
                  <a:pt x="302" y="0"/>
                </a:lnTo>
                <a:lnTo>
                  <a:pt x="302" y="0"/>
                </a:lnTo>
              </a:path>
            </a:pathLst>
          </a:custGeom>
          <a:gradFill rotWithShape="0">
            <a:gsLst>
              <a:gs pos="0">
                <a:srgbClr val="D2D2D2"/>
              </a:gs>
              <a:gs pos="100000">
                <a:srgbClr val="E0FFD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AutoShape 41"/>
          <p:cNvSpPr>
            <a:spLocks noChangeArrowheads="1"/>
          </p:cNvSpPr>
          <p:nvPr/>
        </p:nvSpPr>
        <p:spPr bwMode="auto">
          <a:xfrm flipV="1">
            <a:off x="2909888" y="5459413"/>
            <a:ext cx="1431925" cy="25241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E0E0"/>
              </a:gs>
              <a:gs pos="100000">
                <a:srgbClr val="000080"/>
              </a:gs>
            </a:gsLst>
            <a:lin ang="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42"/>
          <p:cNvSpPr>
            <a:spLocks noChangeArrowheads="1"/>
          </p:cNvSpPr>
          <p:nvPr/>
        </p:nvSpPr>
        <p:spPr bwMode="auto">
          <a:xfrm flipV="1">
            <a:off x="2909888" y="5440363"/>
            <a:ext cx="1431925" cy="571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82A0"/>
              </a:gs>
              <a:gs pos="100000">
                <a:srgbClr val="C20000"/>
              </a:gs>
            </a:gsLst>
            <a:lin ang="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43"/>
          <p:cNvSpPr>
            <a:spLocks noChangeArrowheads="1"/>
          </p:cNvSpPr>
          <p:nvPr/>
        </p:nvSpPr>
        <p:spPr bwMode="auto">
          <a:xfrm flipV="1">
            <a:off x="2909888" y="5168900"/>
            <a:ext cx="1431925" cy="2730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C2"/>
              </a:gs>
              <a:gs pos="100000">
                <a:srgbClr val="FFFF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44"/>
          <p:cNvSpPr>
            <a:spLocks noChangeArrowheads="1"/>
          </p:cNvSpPr>
          <p:nvPr/>
        </p:nvSpPr>
        <p:spPr bwMode="auto">
          <a:xfrm flipV="1">
            <a:off x="2909888" y="3449638"/>
            <a:ext cx="1431925" cy="177323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E1B0"/>
              </a:gs>
              <a:gs pos="100000">
                <a:srgbClr val="6042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45"/>
          <p:cNvSpPr>
            <a:spLocks noChangeArrowheads="1"/>
          </p:cNvSpPr>
          <p:nvPr/>
        </p:nvSpPr>
        <p:spPr bwMode="auto">
          <a:xfrm flipV="1">
            <a:off x="2909888" y="2687638"/>
            <a:ext cx="1431925" cy="39846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1FFFF"/>
              </a:gs>
              <a:gs pos="100000">
                <a:srgbClr val="008280"/>
              </a:gs>
            </a:gsLst>
            <a:lin ang="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46"/>
          <p:cNvSpPr>
            <a:spLocks noChangeArrowheads="1"/>
          </p:cNvSpPr>
          <p:nvPr/>
        </p:nvSpPr>
        <p:spPr bwMode="auto">
          <a:xfrm flipV="1">
            <a:off x="2909888" y="3065463"/>
            <a:ext cx="1431925" cy="4206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C2"/>
              </a:gs>
              <a:gs pos="100000">
                <a:srgbClr val="F1F1B4"/>
              </a:gs>
            </a:gsLst>
            <a:lin ang="0" scaled="1"/>
          </a:gradFill>
          <a:ln w="19050">
            <a:solidFill>
              <a:srgbClr val="F1F1B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47"/>
          <p:cNvSpPr>
            <a:spLocks noChangeArrowheads="1"/>
          </p:cNvSpPr>
          <p:nvPr/>
        </p:nvSpPr>
        <p:spPr bwMode="auto">
          <a:xfrm flipV="1">
            <a:off x="2909888" y="1452563"/>
            <a:ext cx="1431925" cy="125412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E1DC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4340225" y="1447800"/>
            <a:ext cx="296863" cy="465138"/>
          </a:xfrm>
          <a:custGeom>
            <a:avLst/>
            <a:gdLst/>
            <a:ahLst/>
            <a:cxnLst>
              <a:cxn ang="0">
                <a:pos x="5" y="345"/>
              </a:cxn>
              <a:cxn ang="0">
                <a:pos x="14" y="272"/>
              </a:cxn>
              <a:cxn ang="0">
                <a:pos x="35" y="200"/>
              </a:cxn>
              <a:cxn ang="0">
                <a:pos x="69" y="136"/>
              </a:cxn>
              <a:cxn ang="0">
                <a:pos x="103" y="94"/>
              </a:cxn>
              <a:cxn ang="0">
                <a:pos x="150" y="38"/>
              </a:cxn>
              <a:cxn ang="0">
                <a:pos x="218" y="0"/>
              </a:cxn>
              <a:cxn ang="0">
                <a:pos x="0" y="4"/>
              </a:cxn>
              <a:cxn ang="0">
                <a:pos x="0" y="345"/>
              </a:cxn>
              <a:cxn ang="0">
                <a:pos x="5" y="345"/>
              </a:cxn>
              <a:cxn ang="0">
                <a:pos x="5" y="345"/>
              </a:cxn>
            </a:cxnLst>
            <a:rect l="0" t="0" r="r" b="b"/>
            <a:pathLst>
              <a:path w="219" h="346">
                <a:moveTo>
                  <a:pt x="5" y="345"/>
                </a:moveTo>
                <a:lnTo>
                  <a:pt x="14" y="272"/>
                </a:lnTo>
                <a:lnTo>
                  <a:pt x="35" y="200"/>
                </a:lnTo>
                <a:lnTo>
                  <a:pt x="69" y="136"/>
                </a:lnTo>
                <a:lnTo>
                  <a:pt x="103" y="94"/>
                </a:lnTo>
                <a:lnTo>
                  <a:pt x="150" y="38"/>
                </a:lnTo>
                <a:lnTo>
                  <a:pt x="218" y="0"/>
                </a:lnTo>
                <a:lnTo>
                  <a:pt x="0" y="4"/>
                </a:lnTo>
                <a:lnTo>
                  <a:pt x="0" y="345"/>
                </a:lnTo>
                <a:lnTo>
                  <a:pt x="5" y="345"/>
                </a:lnTo>
                <a:lnTo>
                  <a:pt x="5" y="345"/>
                </a:lnTo>
              </a:path>
            </a:pathLst>
          </a:cu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0" scaled="1"/>
          </a:gradFill>
          <a:ln w="1905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4648200" y="1676400"/>
            <a:ext cx="2562225" cy="381000"/>
          </a:xfrm>
          <a:prstGeom prst="line">
            <a:avLst/>
          </a:prstGeom>
          <a:noFill/>
          <a:ln w="31496">
            <a:solidFill>
              <a:srgbClr val="C0C0C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V="1">
            <a:off x="4648200" y="2209800"/>
            <a:ext cx="2590800" cy="544513"/>
          </a:xfrm>
          <a:prstGeom prst="line">
            <a:avLst/>
          </a:prstGeom>
          <a:noFill/>
          <a:ln w="31496">
            <a:solidFill>
              <a:srgbClr val="00828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V="1">
            <a:off x="4648200" y="2971800"/>
            <a:ext cx="2581275" cy="276225"/>
          </a:xfrm>
          <a:prstGeom prst="line">
            <a:avLst/>
          </a:prstGeom>
          <a:noFill/>
          <a:ln w="31496">
            <a:solidFill>
              <a:srgbClr val="F1F1B4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V="1">
            <a:off x="4648200" y="3962400"/>
            <a:ext cx="2560638" cy="533400"/>
          </a:xfrm>
          <a:prstGeom prst="line">
            <a:avLst/>
          </a:prstGeom>
          <a:noFill/>
          <a:ln w="31496">
            <a:solidFill>
              <a:srgbClr val="FFE1B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4572000" y="4572000"/>
            <a:ext cx="2590800" cy="673100"/>
          </a:xfrm>
          <a:prstGeom prst="line">
            <a:avLst/>
          </a:prstGeom>
          <a:noFill/>
          <a:ln w="31496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V="1">
            <a:off x="4572000" y="5029200"/>
            <a:ext cx="2540000" cy="457200"/>
          </a:xfrm>
          <a:prstGeom prst="line">
            <a:avLst/>
          </a:prstGeom>
          <a:noFill/>
          <a:ln w="31496">
            <a:solidFill>
              <a:srgbClr val="C2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4572000" y="5486400"/>
            <a:ext cx="2606675" cy="130175"/>
          </a:xfrm>
          <a:prstGeom prst="line">
            <a:avLst/>
          </a:prstGeom>
          <a:noFill/>
          <a:ln w="31496">
            <a:solidFill>
              <a:srgbClr val="00E0E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679450" y="2667000"/>
            <a:ext cx="17589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1488" lvl="1" indent="-14288" defTabSz="473075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sz="1800">
                <a:latin typeface="Comic Sans MS" pitchFamily="66" charset="0"/>
              </a:rPr>
              <a:t>230 kg/m</a:t>
            </a:r>
            <a:r>
              <a:rPr lang="en-GB" sz="1800" baseline="30000">
                <a:latin typeface="Comic Sans MS" pitchFamily="66" charset="0"/>
              </a:rPr>
              <a:t>3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685800" y="1905000"/>
            <a:ext cx="17589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1488" lvl="1" indent="-14288" defTabSz="473075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sz="1800" dirty="0">
                <a:latin typeface="Comic Sans MS" pitchFamily="66" charset="0"/>
              </a:rPr>
              <a:t>710 kg/m</a:t>
            </a:r>
            <a:r>
              <a:rPr lang="en-GB" sz="1800" baseline="30000" dirty="0">
                <a:latin typeface="Comic Sans MS" pitchFamily="66" charset="0"/>
              </a:rPr>
              <a:t>3()</a:t>
            </a: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679450" y="3124200"/>
            <a:ext cx="17589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1488" lvl="1" indent="-14288" defTabSz="473075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sz="1800">
                <a:latin typeface="Comic Sans MS" pitchFamily="66" charset="0"/>
              </a:rPr>
              <a:t>210 kg/m</a:t>
            </a:r>
            <a:r>
              <a:rPr lang="en-GB" sz="1800" baseline="30000">
                <a:latin typeface="Comic Sans MS" pitchFamily="66" charset="0"/>
              </a:rPr>
              <a:t>3</a:t>
            </a: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304800" y="5029200"/>
            <a:ext cx="2133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1488" lvl="1" indent="-14288" defTabSz="473075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fr-FR" sz="1800">
                <a:latin typeface="Comic Sans MS" pitchFamily="66" charset="0"/>
              </a:rPr>
              <a:t>40 - </a:t>
            </a:r>
            <a:r>
              <a:rPr lang="en-GB" sz="1800">
                <a:latin typeface="Comic Sans MS" pitchFamily="66" charset="0"/>
              </a:rPr>
              <a:t>160 kg/m</a:t>
            </a:r>
            <a:r>
              <a:rPr lang="en-GB" sz="1800" baseline="30000">
                <a:latin typeface="Comic Sans MS" pitchFamily="66" charset="0"/>
              </a:rPr>
              <a:t>3</a:t>
            </a: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822325" y="5334000"/>
            <a:ext cx="16160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1488" lvl="1" indent="-14288" defTabSz="473075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sz="1800" dirty="0">
                <a:latin typeface="Comic Sans MS" pitchFamily="66" charset="0"/>
              </a:rPr>
              <a:t>13 kg/m</a:t>
            </a:r>
            <a:r>
              <a:rPr lang="en-GB" sz="1800" baseline="30000" dirty="0">
                <a:latin typeface="Comic Sans MS" pitchFamily="66" charset="0"/>
              </a:rPr>
              <a:t>3</a:t>
            </a: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533400" y="5638800"/>
            <a:ext cx="17589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1488" lvl="1" indent="-14288" defTabSz="473075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sz="1800" dirty="0">
                <a:latin typeface="Comic Sans MS" pitchFamily="66" charset="0"/>
              </a:rPr>
              <a:t>140 kg/m</a:t>
            </a:r>
            <a:r>
              <a:rPr lang="en-GB" sz="1800" baseline="30000" dirty="0">
                <a:latin typeface="Comic Sans MS" pitchFamily="66" charset="0"/>
              </a:rPr>
              <a:t>3</a:t>
            </a: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611188" y="4038600"/>
            <a:ext cx="19034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1488" lvl="1" indent="-14288" defTabSz="473075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sz="1800">
                <a:latin typeface="Comic Sans MS" pitchFamily="66" charset="0"/>
              </a:rPr>
              <a:t>1020 kg/m</a:t>
            </a:r>
            <a:r>
              <a:rPr lang="en-GB" sz="1800" baseline="30000">
                <a:latin typeface="Comic Sans MS" pitchFamily="66" charset="0"/>
              </a:rPr>
              <a:t>3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7162800" y="14620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Cement</a:t>
            </a:r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7162800" y="1981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Silica fume</a:t>
            </a: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7162800" y="278765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Crushed Quartz</a:t>
            </a: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7162800" y="37480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Comic Sans MS" pitchFamily="66" charset="0"/>
              </a:rPr>
              <a:t>Quartz	Sand</a:t>
            </a: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7162800" y="43576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Comic Sans MS" pitchFamily="66" charset="0"/>
              </a:rPr>
              <a:t>Fibres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7086600" y="4800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Comic Sans MS" pitchFamily="66" charset="0"/>
              </a:rPr>
              <a:t>Super plasticizer</a:t>
            </a: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7162800" y="5334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Comic Sans MS" pitchFamily="66" charset="0"/>
              </a:rPr>
              <a:t>Total water</a:t>
            </a: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28956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 dirty="0">
                <a:solidFill>
                  <a:schemeClr val="bg2"/>
                </a:solidFill>
                <a:latin typeface="Arial" charset="0"/>
              </a:rPr>
              <a:t>No aggregates !</a:t>
            </a:r>
          </a:p>
        </p:txBody>
      </p:sp>
      <p:sp>
        <p:nvSpPr>
          <p:cNvPr id="71" name="Rectangle 74"/>
          <p:cNvSpPr>
            <a:spLocks noChangeArrowheads="1"/>
          </p:cNvSpPr>
          <p:nvPr/>
        </p:nvSpPr>
        <p:spPr bwMode="auto">
          <a:xfrm>
            <a:off x="871538" y="33338"/>
            <a:ext cx="5334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90500" lvl="1" eaLnBrk="0" hangingPunct="0">
              <a:buFont typeface="Symbol" pitchFamily="18" charset="2"/>
              <a:buChar char="â"/>
            </a:pPr>
            <a:endParaRPr lang="en-US" altLang="en-US" sz="1200" dirty="0">
              <a:latin typeface="Arial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-304800" y="5638800"/>
            <a:ext cx="1758950" cy="27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1488" lvl="1" indent="-14288" defTabSz="473075">
              <a:buClr>
                <a:srgbClr val="FFFF00"/>
              </a:buClr>
              <a:buSzPct val="90000"/>
              <a:buFont typeface="Monotype Sorts" pitchFamily="2" charset="2"/>
              <a:buNone/>
            </a:pPr>
            <a:endParaRPr lang="en-GB" sz="1800" baseline="30000" dirty="0">
              <a:latin typeface="Comic Sans MS" pitchFamily="66" charset="0"/>
            </a:endParaRPr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What is the typical R.P.C mix ?</a:t>
            </a:r>
          </a:p>
        </p:txBody>
      </p:sp>
      <p:sp>
        <p:nvSpPr>
          <p:cNvPr id="76" name="Freeform 4"/>
          <p:cNvSpPr>
            <a:spLocks/>
          </p:cNvSpPr>
          <p:nvPr/>
        </p:nvSpPr>
        <p:spPr bwMode="auto">
          <a:xfrm>
            <a:off x="2514600" y="5702300"/>
            <a:ext cx="2228850" cy="344488"/>
          </a:xfrm>
          <a:custGeom>
            <a:avLst/>
            <a:gdLst>
              <a:gd name="T0" fmla="*/ 302 w 1649"/>
              <a:gd name="T1" fmla="*/ 0 h 257"/>
              <a:gd name="T2" fmla="*/ 1350 w 1649"/>
              <a:gd name="T3" fmla="*/ 0 h 257"/>
              <a:gd name="T4" fmla="*/ 1648 w 1649"/>
              <a:gd name="T5" fmla="*/ 253 h 257"/>
              <a:gd name="T6" fmla="*/ 0 w 1649"/>
              <a:gd name="T7" fmla="*/ 256 h 257"/>
              <a:gd name="T8" fmla="*/ 302 w 1649"/>
              <a:gd name="T9" fmla="*/ 0 h 257"/>
              <a:gd name="T10" fmla="*/ 302 w 1649"/>
              <a:gd name="T11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49" h="257">
                <a:moveTo>
                  <a:pt x="302" y="0"/>
                </a:moveTo>
                <a:lnTo>
                  <a:pt x="1350" y="0"/>
                </a:lnTo>
                <a:lnTo>
                  <a:pt x="1648" y="253"/>
                </a:lnTo>
                <a:lnTo>
                  <a:pt x="0" y="256"/>
                </a:lnTo>
                <a:lnTo>
                  <a:pt x="302" y="0"/>
                </a:lnTo>
                <a:lnTo>
                  <a:pt x="302" y="0"/>
                </a:lnTo>
              </a:path>
            </a:pathLst>
          </a:custGeom>
          <a:gradFill rotWithShape="0">
            <a:gsLst>
              <a:gs pos="0">
                <a:srgbClr val="D2D2D2"/>
              </a:gs>
              <a:gs pos="100000">
                <a:srgbClr val="E0FFD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auto">
          <a:xfrm flipV="1">
            <a:off x="2909888" y="5459413"/>
            <a:ext cx="1431925" cy="25241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E0E0"/>
              </a:gs>
              <a:gs pos="100000">
                <a:srgbClr val="000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0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8" name="AutoShape 6"/>
          <p:cNvSpPr>
            <a:spLocks noChangeArrowheads="1"/>
          </p:cNvSpPr>
          <p:nvPr/>
        </p:nvSpPr>
        <p:spPr bwMode="auto">
          <a:xfrm flipV="1">
            <a:off x="2909888" y="5440363"/>
            <a:ext cx="1431925" cy="571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82A0"/>
              </a:gs>
              <a:gs pos="100000">
                <a:srgbClr val="C2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C2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9" name="AutoShape 7"/>
          <p:cNvSpPr>
            <a:spLocks noChangeArrowheads="1"/>
          </p:cNvSpPr>
          <p:nvPr/>
        </p:nvSpPr>
        <p:spPr bwMode="auto">
          <a:xfrm flipV="1">
            <a:off x="2909888" y="5168900"/>
            <a:ext cx="1431925" cy="2730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C2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0" name="AutoShape 8"/>
          <p:cNvSpPr>
            <a:spLocks noChangeArrowheads="1"/>
          </p:cNvSpPr>
          <p:nvPr/>
        </p:nvSpPr>
        <p:spPr bwMode="auto">
          <a:xfrm flipV="1">
            <a:off x="2909888" y="3449638"/>
            <a:ext cx="1431925" cy="177323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E1B0"/>
              </a:gs>
              <a:gs pos="100000">
                <a:srgbClr val="604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1" name="AutoShape 9"/>
          <p:cNvSpPr>
            <a:spLocks noChangeArrowheads="1"/>
          </p:cNvSpPr>
          <p:nvPr/>
        </p:nvSpPr>
        <p:spPr bwMode="auto">
          <a:xfrm flipV="1">
            <a:off x="2909888" y="2687638"/>
            <a:ext cx="1431925" cy="39846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1FFFF"/>
              </a:gs>
              <a:gs pos="100000">
                <a:srgbClr val="0082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0082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" name="AutoShape 10"/>
          <p:cNvSpPr>
            <a:spLocks noChangeArrowheads="1"/>
          </p:cNvSpPr>
          <p:nvPr/>
        </p:nvSpPr>
        <p:spPr bwMode="auto">
          <a:xfrm flipV="1">
            <a:off x="2909888" y="3065463"/>
            <a:ext cx="1431925" cy="4206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C2"/>
              </a:gs>
              <a:gs pos="100000">
                <a:srgbClr val="F1F1B4"/>
              </a:gs>
            </a:gsLst>
            <a:lin ang="0" scaled="1"/>
          </a:gradFill>
          <a:ln w="19050">
            <a:solidFill>
              <a:srgbClr val="F1F1B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3" name="AutoShape 11"/>
          <p:cNvSpPr>
            <a:spLocks noChangeArrowheads="1"/>
          </p:cNvSpPr>
          <p:nvPr/>
        </p:nvSpPr>
        <p:spPr bwMode="auto">
          <a:xfrm flipV="1">
            <a:off x="2909888" y="1452563"/>
            <a:ext cx="1431925" cy="125412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E1DC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4" name="Freeform 12"/>
          <p:cNvSpPr>
            <a:spLocks/>
          </p:cNvSpPr>
          <p:nvPr/>
        </p:nvSpPr>
        <p:spPr bwMode="auto">
          <a:xfrm>
            <a:off x="4340225" y="1447800"/>
            <a:ext cx="296863" cy="465138"/>
          </a:xfrm>
          <a:custGeom>
            <a:avLst/>
            <a:gdLst>
              <a:gd name="T0" fmla="*/ 5 w 219"/>
              <a:gd name="T1" fmla="*/ 345 h 346"/>
              <a:gd name="T2" fmla="*/ 14 w 219"/>
              <a:gd name="T3" fmla="*/ 272 h 346"/>
              <a:gd name="T4" fmla="*/ 35 w 219"/>
              <a:gd name="T5" fmla="*/ 200 h 346"/>
              <a:gd name="T6" fmla="*/ 69 w 219"/>
              <a:gd name="T7" fmla="*/ 136 h 346"/>
              <a:gd name="T8" fmla="*/ 103 w 219"/>
              <a:gd name="T9" fmla="*/ 94 h 346"/>
              <a:gd name="T10" fmla="*/ 150 w 219"/>
              <a:gd name="T11" fmla="*/ 38 h 346"/>
              <a:gd name="T12" fmla="*/ 218 w 219"/>
              <a:gd name="T13" fmla="*/ 0 h 346"/>
              <a:gd name="T14" fmla="*/ 0 w 219"/>
              <a:gd name="T15" fmla="*/ 4 h 346"/>
              <a:gd name="T16" fmla="*/ 0 w 219"/>
              <a:gd name="T17" fmla="*/ 345 h 346"/>
              <a:gd name="T18" fmla="*/ 5 w 219"/>
              <a:gd name="T19" fmla="*/ 345 h 346"/>
              <a:gd name="T20" fmla="*/ 5 w 219"/>
              <a:gd name="T21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9" h="346">
                <a:moveTo>
                  <a:pt x="5" y="345"/>
                </a:moveTo>
                <a:lnTo>
                  <a:pt x="14" y="272"/>
                </a:lnTo>
                <a:lnTo>
                  <a:pt x="35" y="200"/>
                </a:lnTo>
                <a:lnTo>
                  <a:pt x="69" y="136"/>
                </a:lnTo>
                <a:lnTo>
                  <a:pt x="103" y="94"/>
                </a:lnTo>
                <a:lnTo>
                  <a:pt x="150" y="38"/>
                </a:lnTo>
                <a:lnTo>
                  <a:pt x="218" y="0"/>
                </a:lnTo>
                <a:lnTo>
                  <a:pt x="0" y="4"/>
                </a:lnTo>
                <a:lnTo>
                  <a:pt x="0" y="345"/>
                </a:lnTo>
                <a:lnTo>
                  <a:pt x="5" y="345"/>
                </a:lnTo>
                <a:lnTo>
                  <a:pt x="5" y="345"/>
                </a:lnTo>
              </a:path>
            </a:pathLst>
          </a:cu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0" scaled="1"/>
          </a:gradFill>
          <a:ln w="1905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 flipV="1">
            <a:off x="4648200" y="1676400"/>
            <a:ext cx="2562225" cy="381000"/>
          </a:xfrm>
          <a:prstGeom prst="line">
            <a:avLst/>
          </a:prstGeom>
          <a:noFill/>
          <a:ln w="31496">
            <a:solidFill>
              <a:srgbClr val="C0C0C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 flipV="1">
            <a:off x="4648200" y="2209800"/>
            <a:ext cx="2590800" cy="544513"/>
          </a:xfrm>
          <a:prstGeom prst="line">
            <a:avLst/>
          </a:prstGeom>
          <a:noFill/>
          <a:ln w="31496">
            <a:solidFill>
              <a:srgbClr val="0082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 flipV="1">
            <a:off x="4648200" y="2971800"/>
            <a:ext cx="2581275" cy="276225"/>
          </a:xfrm>
          <a:prstGeom prst="line">
            <a:avLst/>
          </a:prstGeom>
          <a:noFill/>
          <a:ln w="31496">
            <a:solidFill>
              <a:srgbClr val="F1F1B4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8" name="Line 16"/>
          <p:cNvSpPr>
            <a:spLocks noChangeShapeType="1"/>
          </p:cNvSpPr>
          <p:nvPr/>
        </p:nvSpPr>
        <p:spPr bwMode="auto">
          <a:xfrm flipV="1">
            <a:off x="4648200" y="3962400"/>
            <a:ext cx="2560638" cy="533400"/>
          </a:xfrm>
          <a:prstGeom prst="line">
            <a:avLst/>
          </a:prstGeom>
          <a:noFill/>
          <a:ln w="31496">
            <a:solidFill>
              <a:srgbClr val="FFE1B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9" name="Line 17"/>
          <p:cNvSpPr>
            <a:spLocks noChangeShapeType="1"/>
          </p:cNvSpPr>
          <p:nvPr/>
        </p:nvSpPr>
        <p:spPr bwMode="auto">
          <a:xfrm flipV="1">
            <a:off x="4572000" y="4572000"/>
            <a:ext cx="2590800" cy="673100"/>
          </a:xfrm>
          <a:prstGeom prst="line">
            <a:avLst/>
          </a:prstGeom>
          <a:noFill/>
          <a:ln w="31496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0" name="Line 18"/>
          <p:cNvSpPr>
            <a:spLocks noChangeShapeType="1"/>
          </p:cNvSpPr>
          <p:nvPr/>
        </p:nvSpPr>
        <p:spPr bwMode="auto">
          <a:xfrm flipV="1">
            <a:off x="4572000" y="5029200"/>
            <a:ext cx="2540000" cy="457200"/>
          </a:xfrm>
          <a:prstGeom prst="line">
            <a:avLst/>
          </a:prstGeom>
          <a:noFill/>
          <a:ln w="31496">
            <a:solidFill>
              <a:srgbClr val="C2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1" name="Line 19"/>
          <p:cNvSpPr>
            <a:spLocks noChangeShapeType="1"/>
          </p:cNvSpPr>
          <p:nvPr/>
        </p:nvSpPr>
        <p:spPr bwMode="auto">
          <a:xfrm flipV="1">
            <a:off x="4572000" y="5486400"/>
            <a:ext cx="2606675" cy="130175"/>
          </a:xfrm>
          <a:prstGeom prst="line">
            <a:avLst/>
          </a:prstGeom>
          <a:noFill/>
          <a:ln w="31496">
            <a:solidFill>
              <a:srgbClr val="00E0E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2" name="Text Box 20"/>
          <p:cNvSpPr txBox="1">
            <a:spLocks noChangeArrowheads="1"/>
          </p:cNvSpPr>
          <p:nvPr/>
        </p:nvSpPr>
        <p:spPr bwMode="auto">
          <a:xfrm>
            <a:off x="679450" y="2667000"/>
            <a:ext cx="17589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indent="-14288"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altLang="en-US" sz="1800">
                <a:latin typeface="Comic Sans MS" pitchFamily="66" charset="0"/>
              </a:rPr>
              <a:t>9 – 10%</a:t>
            </a:r>
            <a:endParaRPr lang="en-GB" altLang="en-US" sz="1800" baseline="30000">
              <a:latin typeface="Comic Sans MS" pitchFamily="66" charset="0"/>
            </a:endParaRPr>
          </a:p>
        </p:txBody>
      </p:sp>
      <p:sp>
        <p:nvSpPr>
          <p:cNvPr id="93" name="Text Box 21"/>
          <p:cNvSpPr txBox="1">
            <a:spLocks noChangeArrowheads="1"/>
          </p:cNvSpPr>
          <p:nvPr/>
        </p:nvSpPr>
        <p:spPr bwMode="auto">
          <a:xfrm>
            <a:off x="679450" y="1928813"/>
            <a:ext cx="17589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indent="-14288"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altLang="en-US" sz="1800" dirty="0">
                <a:latin typeface="Comic Sans MS" pitchFamily="66" charset="0"/>
              </a:rPr>
              <a:t>28 - 30%</a:t>
            </a:r>
            <a:endParaRPr lang="en-GB" altLang="en-US" sz="1800" baseline="30000" dirty="0">
              <a:latin typeface="Comic Sans MS" pitchFamily="66" charset="0"/>
            </a:endParaRPr>
          </a:p>
        </p:txBody>
      </p:sp>
      <p:sp>
        <p:nvSpPr>
          <p:cNvPr id="94" name="Text Box 22"/>
          <p:cNvSpPr txBox="1">
            <a:spLocks noChangeArrowheads="1"/>
          </p:cNvSpPr>
          <p:nvPr/>
        </p:nvSpPr>
        <p:spPr bwMode="auto">
          <a:xfrm>
            <a:off x="679450" y="3124200"/>
            <a:ext cx="17589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indent="-14288"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altLang="en-US" sz="1800">
                <a:latin typeface="Comic Sans MS" pitchFamily="66" charset="0"/>
              </a:rPr>
              <a:t>8.5 – 9%</a:t>
            </a:r>
            <a:endParaRPr lang="en-GB" altLang="en-US" sz="1800" baseline="30000">
              <a:latin typeface="Comic Sans MS" pitchFamily="66" charset="0"/>
            </a:endParaRPr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304800" y="5029200"/>
            <a:ext cx="21336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indent="-14288"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fr-FR" altLang="en-US" sz="1800">
                <a:latin typeface="Comic Sans MS" pitchFamily="66" charset="0"/>
              </a:rPr>
              <a:t>1.7 – 6.5%</a:t>
            </a:r>
            <a:endParaRPr lang="en-GB" altLang="en-US" sz="1800" baseline="30000">
              <a:latin typeface="Comic Sans MS" pitchFamily="66" charset="0"/>
            </a:endParaRPr>
          </a:p>
        </p:txBody>
      </p:sp>
      <p:sp>
        <p:nvSpPr>
          <p:cNvPr id="96" name="Text Box 24"/>
          <p:cNvSpPr txBox="1">
            <a:spLocks noChangeArrowheads="1"/>
          </p:cNvSpPr>
          <p:nvPr/>
        </p:nvSpPr>
        <p:spPr bwMode="auto">
          <a:xfrm>
            <a:off x="842963" y="5346700"/>
            <a:ext cx="16160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indent="-14288"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altLang="en-US" sz="1800">
                <a:latin typeface="Comic Sans MS" pitchFamily="66" charset="0"/>
              </a:rPr>
              <a:t>0.6%</a:t>
            </a:r>
            <a:endParaRPr lang="en-GB" altLang="en-US" sz="1800" baseline="30000">
              <a:latin typeface="Comic Sans MS" pitchFamily="66" charset="0"/>
            </a:endParaRPr>
          </a:p>
        </p:txBody>
      </p:sp>
      <p:sp>
        <p:nvSpPr>
          <p:cNvPr id="97" name="Text Box 25"/>
          <p:cNvSpPr txBox="1">
            <a:spLocks noChangeArrowheads="1"/>
          </p:cNvSpPr>
          <p:nvPr/>
        </p:nvSpPr>
        <p:spPr bwMode="auto">
          <a:xfrm>
            <a:off x="409575" y="5586413"/>
            <a:ext cx="17589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indent="-14288"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altLang="en-US" sz="1800">
                <a:latin typeface="Comic Sans MS" pitchFamily="66" charset="0"/>
              </a:rPr>
              <a:t>5.5 – 6%</a:t>
            </a:r>
            <a:endParaRPr lang="en-GB" altLang="en-US" sz="1800" baseline="30000">
              <a:latin typeface="Comic Sans MS" pitchFamily="66" charset="0"/>
            </a:endParaRPr>
          </a:p>
        </p:txBody>
      </p: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611188" y="4038600"/>
            <a:ext cx="190341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indent="-14288"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73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7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en-GB" altLang="en-US" sz="1800">
                <a:latin typeface="Comic Sans MS" pitchFamily="66" charset="0"/>
              </a:rPr>
              <a:t>42 –43%</a:t>
            </a:r>
            <a:endParaRPr lang="en-GB" altLang="en-US" sz="1800" baseline="30000">
              <a:latin typeface="Comic Sans MS" pitchFamily="66" charset="0"/>
            </a:endParaRPr>
          </a:p>
        </p:txBody>
      </p: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7162800" y="14620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Cement</a:t>
            </a:r>
          </a:p>
        </p:txBody>
      </p:sp>
      <p:sp>
        <p:nvSpPr>
          <p:cNvPr id="100" name="Text Box 28"/>
          <p:cNvSpPr txBox="1">
            <a:spLocks noChangeArrowheads="1"/>
          </p:cNvSpPr>
          <p:nvPr/>
        </p:nvSpPr>
        <p:spPr bwMode="auto">
          <a:xfrm>
            <a:off x="7162800" y="1981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Silica fume</a:t>
            </a:r>
          </a:p>
        </p:txBody>
      </p:sp>
      <p:sp>
        <p:nvSpPr>
          <p:cNvPr id="101" name="Text Box 29"/>
          <p:cNvSpPr txBox="1">
            <a:spLocks noChangeArrowheads="1"/>
          </p:cNvSpPr>
          <p:nvPr/>
        </p:nvSpPr>
        <p:spPr bwMode="auto">
          <a:xfrm>
            <a:off x="7162800" y="278765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Crushed Quartz</a:t>
            </a:r>
          </a:p>
        </p:txBody>
      </p:sp>
      <p:sp>
        <p:nvSpPr>
          <p:cNvPr id="102" name="Text Box 30"/>
          <p:cNvSpPr txBox="1">
            <a:spLocks noChangeArrowheads="1"/>
          </p:cNvSpPr>
          <p:nvPr/>
        </p:nvSpPr>
        <p:spPr bwMode="auto">
          <a:xfrm>
            <a:off x="7162800" y="374808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dirty="0">
                <a:latin typeface="Comic Sans MS" pitchFamily="66" charset="0"/>
              </a:rPr>
              <a:t>Quartz Sand</a:t>
            </a: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7162800" y="43576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Fibres</a:t>
            </a:r>
          </a:p>
        </p:txBody>
      </p:sp>
      <p:sp>
        <p:nvSpPr>
          <p:cNvPr id="104" name="Text Box 32"/>
          <p:cNvSpPr txBox="1">
            <a:spLocks noChangeArrowheads="1"/>
          </p:cNvSpPr>
          <p:nvPr/>
        </p:nvSpPr>
        <p:spPr bwMode="auto">
          <a:xfrm>
            <a:off x="7086600" y="48006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Superplasticizer</a:t>
            </a:r>
          </a:p>
        </p:txBody>
      </p:sp>
      <p:sp>
        <p:nvSpPr>
          <p:cNvPr id="105" name="Text Box 33"/>
          <p:cNvSpPr txBox="1">
            <a:spLocks noChangeArrowheads="1"/>
          </p:cNvSpPr>
          <p:nvPr/>
        </p:nvSpPr>
        <p:spPr bwMode="auto">
          <a:xfrm>
            <a:off x="7162800" y="5334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itchFamily="66" charset="0"/>
              </a:rPr>
              <a:t>Total water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6134100" y="603146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 dirty="0">
                <a:solidFill>
                  <a:schemeClr val="bg2"/>
                </a:solidFill>
                <a:latin typeface="Arial" charset="0"/>
              </a:rPr>
              <a:t>No aggregates !</a:t>
            </a:r>
          </a:p>
        </p:txBody>
      </p:sp>
      <p:sp>
        <p:nvSpPr>
          <p:cNvPr id="116" name="Text Box 44"/>
          <p:cNvSpPr txBox="1">
            <a:spLocks noChangeArrowheads="1"/>
          </p:cNvSpPr>
          <p:nvPr/>
        </p:nvSpPr>
        <p:spPr bwMode="auto">
          <a:xfrm>
            <a:off x="3068637" y="6136759"/>
            <a:ext cx="1114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 dirty="0">
                <a:solidFill>
                  <a:schemeClr val="bg2"/>
                </a:solidFill>
                <a:latin typeface="Arial" charset="0"/>
              </a:rPr>
              <a:t>w/b </a:t>
            </a:r>
            <a:r>
              <a:rPr lang="en-GB" altLang="en-US" dirty="0">
                <a:solidFill>
                  <a:schemeClr val="bg2"/>
                </a:solidFill>
                <a:latin typeface="Arial" charset="0"/>
              </a:rPr>
              <a:t>0.20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Properties: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High strength — 200 </a:t>
            </a:r>
            <a:r>
              <a:rPr lang="en-US" altLang="en-US" dirty="0" err="1"/>
              <a:t>MPa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Self compacted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Very low porosity </a:t>
            </a:r>
          </a:p>
          <a:p>
            <a:pPr lvl="1">
              <a:lnSpc>
                <a:spcPct val="90000"/>
              </a:lnSpc>
              <a:buFont typeface="Zapf Dingbats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Properties are achieved by: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Max. particle size </a:t>
            </a:r>
            <a:r>
              <a:rPr lang="en-US" altLang="en-US" dirty="0">
                <a:sym typeface="Symbol" pitchFamily="18" charset="2"/>
              </a:rPr>
              <a:t></a:t>
            </a:r>
            <a:r>
              <a:rPr lang="en-US" altLang="en-US" dirty="0"/>
              <a:t> 300 </a:t>
            </a:r>
            <a:r>
              <a:rPr lang="en-US" altLang="en-US" dirty="0">
                <a:sym typeface="Symbol" pitchFamily="18" charset="2"/>
              </a:rPr>
              <a:t>m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Optimized particle packing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Low water content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Steel fibers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Heat-treatment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Properties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4040188" cy="762000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Reactive powder concrete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2133600"/>
            <a:ext cx="4040188" cy="39417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/>
              <a:t>Compressive strengths up to 200 </a:t>
            </a:r>
            <a:r>
              <a:rPr lang="en-US" sz="1600" dirty="0" err="1"/>
              <a:t>Mpa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Flexural Strengths up to 50 </a:t>
            </a:r>
            <a:r>
              <a:rPr lang="en-US" sz="1600" dirty="0" err="1"/>
              <a:t>Mpa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Modulus of Elasticity 45 to 50 </a:t>
            </a:r>
            <a:r>
              <a:rPr lang="en-US" sz="1600" dirty="0" err="1"/>
              <a:t>GPa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Ductile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strong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Durable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High bending tensile strength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Low capillary porosity (high endurance)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High resistance to deicing salt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Greatly reduced permeability to moisture, chlorides and chemical attack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Increased resistance to abrasion, erosion and corrosion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Speedy construction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762000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Ordinary concrete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4041775" cy="394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Compressive Strength 25 to 35 </a:t>
            </a:r>
            <a:r>
              <a:rPr lang="en-US" sz="1600" dirty="0" err="1"/>
              <a:t>Mpa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Relatively Weak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Extremely Brittle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Almost no tensile strength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High thermal expansion and contraction with temperature fluctuations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Comparison Among Concretes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66849"/>
            <a:ext cx="2819400" cy="30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58" y="2521822"/>
            <a:ext cx="2895600" cy="30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21822"/>
            <a:ext cx="2757302" cy="30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814898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/>
              <a:t>Ordinary Performance</a:t>
            </a:r>
          </a:p>
          <a:p>
            <a:pPr algn="ctr"/>
            <a:r>
              <a:rPr lang="en-IN" dirty="0"/>
              <a:t>Concrete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0358" y="1814899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/>
              <a:t>High Performance Concrete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5135" y="1795372"/>
            <a:ext cx="275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Reactive Powder Concrete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9734" y="5984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52400" y="5705313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Strength : 20–40 MPa</a:t>
            </a:r>
          </a:p>
          <a:p>
            <a:pPr algn="ctr"/>
            <a:r>
              <a:rPr lang="en-IN" dirty="0">
                <a:solidFill>
                  <a:srgbClr val="002060"/>
                </a:solidFill>
              </a:rPr>
              <a:t>Porosity : 10–20%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0358" y="5715759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TimesNewRoman"/>
              </a:rPr>
              <a:t>Strength : 50–100 MPa</a:t>
            </a:r>
          </a:p>
          <a:p>
            <a:pPr algn="ctr"/>
            <a:r>
              <a:rPr lang="en-IN" dirty="0">
                <a:solidFill>
                  <a:srgbClr val="002060"/>
                </a:solidFill>
                <a:latin typeface="TimesNewRoman"/>
              </a:rPr>
              <a:t>Porosity : 5–8%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3290" y="5715759"/>
            <a:ext cx="2786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TimesNewRoman"/>
              </a:rPr>
              <a:t>Strength : 150–300 MPa</a:t>
            </a:r>
          </a:p>
          <a:p>
            <a:pPr algn="ctr"/>
            <a:r>
              <a:rPr lang="en-IN" dirty="0">
                <a:solidFill>
                  <a:srgbClr val="002060"/>
                </a:solidFill>
                <a:latin typeface="TimesNewRoman"/>
              </a:rPr>
              <a:t>Porosity : 2% below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34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Applications of R.P.C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marL="59436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Scraper paths in treatment plants</a:t>
            </a:r>
          </a:p>
          <a:p>
            <a:pPr marL="59436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Architecture</a:t>
            </a:r>
          </a:p>
          <a:p>
            <a:pPr marL="59436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Bridges</a:t>
            </a:r>
          </a:p>
          <a:p>
            <a:pPr marL="59436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Narrow supports</a:t>
            </a:r>
          </a:p>
          <a:p>
            <a:pPr marL="59436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Filigree beams</a:t>
            </a:r>
          </a:p>
          <a:p>
            <a:pPr marL="59436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Thin or slab-like components</a:t>
            </a:r>
          </a:p>
          <a:p>
            <a:pPr marL="59436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Buttresses for high pressures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98613"/>
            <a:ext cx="4662488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690018"/>
            <a:ext cx="4662489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15963" y="3905527"/>
            <a:ext cx="466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002060"/>
                </a:solidFill>
              </a:rPr>
              <a:t>R.P.C Pedestrian Cable-Stayed Bridge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TOAHA\3rd yr\Sherbrooke1.D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50" y="4392612"/>
            <a:ext cx="4397375" cy="2357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326" y="6281239"/>
            <a:ext cx="3408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002060"/>
                </a:solidFill>
              </a:rPr>
              <a:t>Sherbrook Bridge in Canada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3893631" y="6281239"/>
            <a:ext cx="449769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AFC0910-E0FB-4CF2-B156-D85662D2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33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976A67-7CBB-4064-9A24-C68E7583FA18}"/>
              </a:ext>
            </a:extLst>
          </p:cNvPr>
          <p:cNvSpPr/>
          <p:nvPr/>
        </p:nvSpPr>
        <p:spPr>
          <a:xfrm>
            <a:off x="3390900" y="58674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Filigree beams</a:t>
            </a:r>
          </a:p>
        </p:txBody>
      </p:sp>
    </p:spTree>
    <p:extLst>
      <p:ext uri="{BB962C8B-B14F-4D97-AF65-F5344CB8AC3E}">
        <p14:creationId xmlns="" xmlns:p14="http://schemas.microsoft.com/office/powerpoint/2010/main" val="80466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Introduction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Raw Material Components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Typical R.P.C Mix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Properties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Comparing Properties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Comparison Among Concretes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Applications of R.P.C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References</a:t>
            </a:r>
            <a:endParaRPr lang="en-US" dirty="0">
              <a:ln w="6350">
                <a:noFill/>
              </a:ln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09A99CF-3605-423D-9C9C-743A4EBA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634"/>
            <a:ext cx="9144000" cy="58603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0A0141A-840B-4022-93DD-924EDC5CBF34}"/>
              </a:ext>
            </a:extLst>
          </p:cNvPr>
          <p:cNvSpPr/>
          <p:nvPr/>
        </p:nvSpPr>
        <p:spPr>
          <a:xfrm>
            <a:off x="2601813" y="304800"/>
            <a:ext cx="3940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Buttresses For High Pressures</a:t>
            </a:r>
          </a:p>
        </p:txBody>
      </p:sp>
    </p:spTree>
    <p:extLst>
      <p:ext uri="{BB962C8B-B14F-4D97-AF65-F5344CB8AC3E}">
        <p14:creationId xmlns="" xmlns:p14="http://schemas.microsoft.com/office/powerpoint/2010/main" val="423640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Lee N.P. &amp;Chisholm D.H. (2005) R.PC. Study Report  SR 146, BRANZ Ltd, Judge ford, New Zealand</a:t>
            </a:r>
          </a:p>
          <a:p>
            <a:r>
              <a:rPr lang="en-IN" dirty="0"/>
              <a:t>UHPC Pathway to commercialization. </a:t>
            </a:r>
            <a:r>
              <a:rPr lang="en-IN" i="1" dirty="0"/>
              <a:t>Homeland security, Science and technology</a:t>
            </a:r>
            <a:r>
              <a:rPr lang="en-IN" dirty="0"/>
              <a:t>.  </a:t>
            </a:r>
          </a:p>
          <a:p>
            <a:r>
              <a:rPr lang="en-IN" dirty="0"/>
              <a:t> </a:t>
            </a:r>
            <a:r>
              <a:rPr lang="en-IN" u="sng" dirty="0">
                <a:solidFill>
                  <a:srgbClr val="002060"/>
                </a:solidFill>
              </a:rPr>
              <a:t>http://www.dhs.gov/xlibrary/assets/ultra-high-performance-concreteroadmap.pdf. Accessed August 21, 2012.</a:t>
            </a:r>
          </a:p>
          <a:p>
            <a:r>
              <a:rPr lang="en-US" altLang="en-US" dirty="0">
                <a:hlinkClick r:id="rId2"/>
              </a:rPr>
              <a:t>http://www.tfhrc.gov/focus/nov04/01.htm</a:t>
            </a: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rgbClr val="7030A0"/>
                </a:solidFill>
                <a:hlinkClick r:id="rId3"/>
              </a:rPr>
              <a:t>http://www.cement.org/tech/cct_con_design_uhpc.asp</a:t>
            </a:r>
            <a:endParaRPr lang="en-US" altLang="en-US" dirty="0">
              <a:solidFill>
                <a:srgbClr val="7030A0"/>
              </a:solidFill>
            </a:endParaRPr>
          </a:p>
          <a:p>
            <a:pPr marL="137160" indent="0">
              <a:buNone/>
            </a:pPr>
            <a:endParaRPr lang="en-IN" dirty="0"/>
          </a:p>
          <a:p>
            <a:pPr marL="13716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6991"/>
            <a:ext cx="8686800" cy="6386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Advanced cementitious  composite material 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Batter mechanical and durability properties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Bouygues Laboratory in France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Light in weight 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High in strength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A863FC5-327B-4659-816F-6B833D5B9EDC}"/>
              </a:ext>
            </a:extLst>
          </p:cNvPr>
          <p:cNvSpPr/>
          <p:nvPr/>
        </p:nvSpPr>
        <p:spPr>
          <a:xfrm>
            <a:off x="914401" y="914400"/>
            <a:ext cx="4114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12 millions years old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3000 years BC , Egyptians - mud mixed with straw to bind dried bricks.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4765D71-0CA3-4D25-B1AC-428671F47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280" y="926123"/>
            <a:ext cx="3747245" cy="2502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339A34-8C7E-46A4-969F-B684A9F6B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71862"/>
            <a:ext cx="6019800" cy="33861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B0C6436-F05E-459D-83AD-27A774E2F720}"/>
              </a:ext>
            </a:extLst>
          </p:cNvPr>
          <p:cNvSpPr/>
          <p:nvPr/>
        </p:nvSpPr>
        <p:spPr>
          <a:xfrm>
            <a:off x="6349218" y="3733800"/>
            <a:ext cx="259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Gypsum mortars and mortars of lime in the pyramids</a:t>
            </a:r>
          </a:p>
        </p:txBody>
      </p:sp>
    </p:spTree>
    <p:extLst>
      <p:ext uri="{BB962C8B-B14F-4D97-AF65-F5344CB8AC3E}">
        <p14:creationId xmlns="" xmlns:p14="http://schemas.microsoft.com/office/powerpoint/2010/main" val="177848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234161-9771-44FA-8A12-C630BAC9BAF2}"/>
              </a:ext>
            </a:extLst>
          </p:cNvPr>
          <p:cNvSpPr/>
          <p:nvPr/>
        </p:nvSpPr>
        <p:spPr>
          <a:xfrm>
            <a:off x="3810000" y="533400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Chinese</a:t>
            </a:r>
            <a:r>
              <a:rPr lang="en-US" sz="2400" dirty="0"/>
              <a:t> used cementitious materials to hold bamboo together in  the </a:t>
            </a:r>
            <a:r>
              <a:rPr lang="en-US" sz="2400" dirty="0">
                <a:solidFill>
                  <a:srgbClr val="00B050"/>
                </a:solidFill>
              </a:rPr>
              <a:t>Great wall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A8C705-5B2C-4077-8940-BD42F91B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09881"/>
            <a:ext cx="3101955" cy="2047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C6BF5D-1A3E-4BC5-A7C4-54FC4F337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0"/>
            <a:ext cx="8458201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949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4BDC935-05A4-4F37-A808-C01601317C41}"/>
              </a:ext>
            </a:extLst>
          </p:cNvPr>
          <p:cNvSpPr/>
          <p:nvPr/>
        </p:nvSpPr>
        <p:spPr>
          <a:xfrm>
            <a:off x="457200" y="11430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Appian Way, Roman baths, the Coliseum and Pantheon in 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31E734-633A-4503-8DC7-77FC441DD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0"/>
            <a:ext cx="3810000" cy="5057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4CA0BD-0124-4B26-B483-CE7DBE2278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39419"/>
            <a:ext cx="4876800" cy="3728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513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F0662F3-0F09-43FF-81EB-E010E24A0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60DBD7-296B-43B5-9E16-0F25985BA538}"/>
              </a:ext>
            </a:extLst>
          </p:cNvPr>
          <p:cNvSpPr txBox="1"/>
          <p:nvPr/>
        </p:nvSpPr>
        <p:spPr>
          <a:xfrm>
            <a:off x="4267200" y="533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Coliseum, Rome</a:t>
            </a:r>
          </a:p>
        </p:txBody>
      </p:sp>
    </p:spTree>
    <p:extLst>
      <p:ext uri="{BB962C8B-B14F-4D97-AF65-F5344CB8AC3E}">
        <p14:creationId xmlns="" xmlns:p14="http://schemas.microsoft.com/office/powerpoint/2010/main" val="201023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antheon">
            <a:extLst>
              <a:ext uri="{FF2B5EF4-FFF2-40B4-BE49-F238E27FC236}">
                <a16:creationId xmlns="" xmlns:a16="http://schemas.microsoft.com/office/drawing/2014/main" id="{33ACB959-DA0E-4305-801D-27149270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047750"/>
            <a:ext cx="77628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37D352-3256-4E21-A216-E95D0A13E597}"/>
              </a:ext>
            </a:extLst>
          </p:cNvPr>
          <p:cNvSpPr/>
          <p:nvPr/>
        </p:nvSpPr>
        <p:spPr>
          <a:xfrm>
            <a:off x="3779058" y="6096000"/>
            <a:ext cx="1585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Pantheon</a:t>
            </a:r>
          </a:p>
        </p:txBody>
      </p:sp>
    </p:spTree>
    <p:extLst>
      <p:ext uri="{BB962C8B-B14F-4D97-AF65-F5344CB8AC3E}">
        <p14:creationId xmlns="" xmlns:p14="http://schemas.microsoft.com/office/powerpoint/2010/main" val="334443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89A8F94-BC2A-41C3-8052-AF23766FC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55" y="1828800"/>
            <a:ext cx="6342205" cy="4752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93793FA-B34E-4640-AE18-A0A28C657A18}"/>
              </a:ext>
            </a:extLst>
          </p:cNvPr>
          <p:cNvSpPr/>
          <p:nvPr/>
        </p:nvSpPr>
        <p:spPr>
          <a:xfrm>
            <a:off x="228600" y="4572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1828 I. K. Brunel</a:t>
            </a:r>
          </a:p>
          <a:p>
            <a:pPr algn="just"/>
            <a:r>
              <a:rPr lang="en-US" sz="2400" dirty="0"/>
              <a:t>British civil </a:t>
            </a:r>
            <a:r>
              <a:rPr lang="en-US" sz="2400" dirty="0" err="1"/>
              <a:t>enginee</a:t>
            </a:r>
            <a:endParaRPr lang="en-US" sz="2400" dirty="0"/>
          </a:p>
          <a:p>
            <a:pPr algn="just"/>
            <a:r>
              <a:rPr lang="en-US" sz="2400" dirty="0"/>
              <a:t>first significant engineering application of </a:t>
            </a:r>
            <a:r>
              <a:rPr lang="en-US" sz="2400" dirty="0" err="1"/>
              <a:t>portland</a:t>
            </a:r>
            <a:r>
              <a:rPr lang="en-US" sz="2400" dirty="0"/>
              <a:t> cement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E2B0115-D405-47EC-B885-9E0223DD02D4}"/>
              </a:ext>
            </a:extLst>
          </p:cNvPr>
          <p:cNvSpPr/>
          <p:nvPr/>
        </p:nvSpPr>
        <p:spPr>
          <a:xfrm>
            <a:off x="228600" y="3743622"/>
            <a:ext cx="207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Thames Tunnel</a:t>
            </a:r>
          </a:p>
        </p:txBody>
      </p:sp>
    </p:spTree>
    <p:extLst>
      <p:ext uri="{BB962C8B-B14F-4D97-AF65-F5344CB8AC3E}">
        <p14:creationId xmlns="" xmlns:p14="http://schemas.microsoft.com/office/powerpoint/2010/main" val="384814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673</Words>
  <Application>Microsoft Office PowerPoint</Application>
  <PresentationFormat>On-screen Show (4:3)</PresentationFormat>
  <Paragraphs>184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Reactive powder concrete</vt:lpstr>
      <vt:lpstr>Outline</vt:lpstr>
      <vt:lpstr>Introduction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Raw Material  Components</vt:lpstr>
      <vt:lpstr>Continue…</vt:lpstr>
      <vt:lpstr>Slide 14</vt:lpstr>
      <vt:lpstr>Properties</vt:lpstr>
      <vt:lpstr>Comparing Properties</vt:lpstr>
      <vt:lpstr>Comparison Among Concretes</vt:lpstr>
      <vt:lpstr>Slide 18</vt:lpstr>
      <vt:lpstr>Slide 19</vt:lpstr>
      <vt:lpstr>Slide 20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Reactive powder concrete</dc:title>
  <dc:creator>Maaz</dc:creator>
  <cp:lastModifiedBy>CIVIL LAB</cp:lastModifiedBy>
  <cp:revision>70</cp:revision>
  <cp:lastPrinted>2015-05-05T04:43:55Z</cp:lastPrinted>
  <dcterms:created xsi:type="dcterms:W3CDTF">2006-08-16T00:00:00Z</dcterms:created>
  <dcterms:modified xsi:type="dcterms:W3CDTF">2020-02-28T09:46:51Z</dcterms:modified>
</cp:coreProperties>
</file>