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9" r:id="rId3"/>
    <p:sldId id="275" r:id="rId4"/>
    <p:sldId id="27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38200" y="350652"/>
            <a:ext cx="8229600" cy="575156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PRESENTATION ON  VR &amp; AR </a:t>
            </a:r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BC628DB-A428-C64A-8F25-4BDAF4DF5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1430"/>
            <a:ext cx="9144000" cy="540657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A003BA3-5A89-0341-8C27-0172DCAE4B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020" y="1457390"/>
            <a:ext cx="2032780" cy="12510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15F3FA-4CC2-8243-BB71-0637F75D4AA6}"/>
              </a:ext>
            </a:extLst>
          </p:cNvPr>
          <p:cNvSpPr txBox="1"/>
          <p:nvPr/>
        </p:nvSpPr>
        <p:spPr>
          <a:xfrm>
            <a:off x="4535714" y="5915201"/>
            <a:ext cx="4608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                       </a:t>
            </a:r>
            <a:r>
              <a:rPr lang="en-GB" sz="2400" b="1">
                <a:solidFill>
                  <a:srgbClr val="FF0000"/>
                </a:solidFill>
              </a:rPr>
              <a:t>BY ANKIT UPADHYAY</a:t>
            </a:r>
            <a:r>
              <a:rPr lang="en-GB" sz="2400"/>
              <a:t> </a:t>
            </a:r>
            <a:br>
              <a:rPr lang="en-GB" sz="2400"/>
            </a:br>
            <a:r>
              <a:rPr lang="en-GB" sz="2400"/>
              <a:t>                  </a:t>
            </a:r>
            <a:r>
              <a:rPr lang="en-GB" sz="2400" b="1">
                <a:solidFill>
                  <a:schemeClr val="accent4"/>
                </a:solidFill>
              </a:rPr>
              <a:t>CIVIL DEPARTMENT</a:t>
            </a:r>
            <a:r>
              <a:rPr lang="en-GB" sz="2400"/>
              <a:t> </a:t>
            </a:r>
            <a:endParaRPr 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BDC94-A274-7748-A15B-E379B679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9164"/>
            <a:ext cx="8229600" cy="1252728"/>
          </a:xfrm>
        </p:spPr>
        <p:txBody>
          <a:bodyPr>
            <a:normAutofit fontScale="90000"/>
          </a:bodyPr>
          <a:lstStyle/>
          <a:p>
            <a:pPr marL="118872" indent="0" algn="ctr">
              <a:buNone/>
            </a:pPr>
            <a:r>
              <a:rPr lang="en-GB" b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b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chemeClr val="accent1"/>
                </a:solidFill>
                <a:effectLst/>
                <a:latin typeface="swis721_cn_bt"/>
              </a:rPr>
              <a:t>Efficient Translation of Architectural Drawings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6F4ED7-BA1D-AF4F-9A48-6526E189A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i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It involves multiple steps, which include identification of various structural elements followed by a flawless construction. </a:t>
            </a:r>
          </a:p>
          <a:p>
            <a:r>
              <a:rPr lang="en-GB" b="0" i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As a project is generally envisaged in stages, errors might slowly creep in during construction. </a:t>
            </a:r>
          </a:p>
          <a:p>
            <a:r>
              <a:rPr lang="en-GB" b="0" i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However, as AR provides a virtual image of the construction structure, such errors can be easily eliminated.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53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E8A964-0414-A349-8ACF-E9E2A476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572"/>
            <a:ext cx="9080500" cy="66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01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50F6E5-DB54-B24C-ACCA-3503CD5CF3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en-GB" b="1">
              <a:solidFill>
                <a:srgbClr val="565454"/>
              </a:solidFill>
              <a:latin typeface="swis721_cn_bt"/>
            </a:endParaRPr>
          </a:p>
          <a:p>
            <a:r>
              <a:rPr lang="en-GB">
                <a:solidFill>
                  <a:srgbClr val="565454"/>
                </a:solidFill>
                <a:latin typeface="Arial" panose="020B0604020202020204" pitchFamily="34" charset="0"/>
              </a:rPr>
              <a:t>One of the most important benefits offered by this technology to civil engineers is the minimization of errors that occur while implementing the completed design during construction. </a:t>
            </a:r>
          </a:p>
          <a:p>
            <a:r>
              <a:rPr lang="en-GB">
                <a:solidFill>
                  <a:srgbClr val="565454"/>
                </a:solidFill>
                <a:latin typeface="Arial" panose="020B0604020202020204" pitchFamily="34" charset="0"/>
              </a:rPr>
              <a:t>AR provides a virtual design of the entire construction field, making it easier to control various processes, thereby helping the engineers achieve a better output.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DC0BE3-42BE-914B-AEB2-17E36DAE8C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>
                <a:solidFill>
                  <a:schemeClr val="accent1"/>
                </a:solidFill>
                <a:latin typeface="swis721_cn_bt"/>
              </a:rPr>
              <a:t>Error Reduction during Construction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71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50120-F03E-8A4F-B939-F8F5927F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effectLst/>
                <a:latin typeface="swis721_cn_bt"/>
              </a:rPr>
              <a:t>Better Marketing of the Construction Projects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5032EF-65D2-8240-82E7-6E8089722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endParaRPr lang="en-GB" b="1">
              <a:solidFill>
                <a:srgbClr val="565454"/>
              </a:solidFill>
              <a:effectLst/>
              <a:latin typeface="swis721_cn_bt"/>
            </a:endParaRPr>
          </a:p>
          <a:p>
            <a:r>
              <a:rPr lang="en-GB" b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Explaining construction projects to people without a technical background is a problem faced by majority of the civil engineers and architects.</a:t>
            </a:r>
          </a:p>
          <a:p>
            <a:r>
              <a:rPr lang="en-GB" b="0" i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However, by making use of the AR concept, clients can be presented with a virtual tour using different colors and providing different views of the project. </a:t>
            </a:r>
          </a:p>
          <a:p>
            <a:r>
              <a:rPr lang="en-GB" b="0" i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This serves as a superior marketing strategy, which can be implemented by realtors and other businesses in the construction industry.</a:t>
            </a:r>
            <a:endParaRPr lang="en-GB" b="0">
              <a:solidFill>
                <a:srgbClr val="56545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77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83373-1EB1-F741-AFBE-CD39A1F4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1"/>
                </a:solidFill>
                <a:effectLst/>
                <a:latin typeface="swis721_cn_bt"/>
              </a:rPr>
              <a:t>Saving Valuable Man-Hours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D9982-8417-654C-B742-DD1CC673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GB" b="1">
              <a:solidFill>
                <a:srgbClr val="565454"/>
              </a:solidFill>
              <a:effectLst/>
              <a:latin typeface="swis721_cn_bt"/>
            </a:endParaRPr>
          </a:p>
          <a:p>
            <a:r>
              <a:rPr lang="en-GB" b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Using AR will reduce the errors that tend to occur while executing an approved civil engineering plan. </a:t>
            </a:r>
          </a:p>
          <a:p>
            <a:r>
              <a:rPr lang="en-GB" b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The errors can be caused by numerous factors such as misreading of drawings, calculation errors, etc. Such errors can be easily avoided by using AR</a:t>
            </a:r>
          </a:p>
        </p:txBody>
      </p:sp>
    </p:spTree>
    <p:extLst>
      <p:ext uri="{BB962C8B-B14F-4D97-AF65-F5344CB8AC3E}">
        <p14:creationId xmlns:p14="http://schemas.microsoft.com/office/powerpoint/2010/main" xmlns="" val="201373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EA1DC-810A-5145-B257-4F3F5617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Easy Review of Project Designs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68E067-2F77-3A46-A897-DCFEDA2B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GB" b="1">
              <a:solidFill>
                <a:srgbClr val="565454"/>
              </a:solidFill>
              <a:effectLst/>
              <a:latin typeface="swis721_cn_bt"/>
            </a:endParaRPr>
          </a:p>
          <a:p>
            <a:r>
              <a:rPr lang="en-GB" b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Building plans under consideration can be easily reviewed by project managers and other authorities on a real scale using AR. </a:t>
            </a:r>
          </a:p>
        </p:txBody>
      </p:sp>
    </p:spTree>
    <p:extLst>
      <p:ext uri="{BB962C8B-B14F-4D97-AF65-F5344CB8AC3E}">
        <p14:creationId xmlns:p14="http://schemas.microsoft.com/office/powerpoint/2010/main" xmlns="" val="120891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7880C-6227-D345-8ECA-DF4DD0E8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accent1"/>
                </a:solidFill>
                <a:effectLst/>
                <a:latin typeface="swis721_cn_bt"/>
              </a:rPr>
              <a:t>Overall Cost Reduction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C8A0B-9F39-654C-A458-837958F70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>
              <a:solidFill>
                <a:srgbClr val="565454"/>
              </a:solidFill>
              <a:effectLst/>
              <a:latin typeface="swis721_cn_bt"/>
            </a:endParaRPr>
          </a:p>
          <a:p>
            <a:r>
              <a:rPr lang="en-GB" b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As error rectification prevents the possible errors during construction, the costs associated with the manpower and the materials used are also minimized, thereby reducing the overall cost of a construction project.</a:t>
            </a:r>
          </a:p>
        </p:txBody>
      </p:sp>
    </p:spTree>
    <p:extLst>
      <p:ext uri="{BB962C8B-B14F-4D97-AF65-F5344CB8AC3E}">
        <p14:creationId xmlns:p14="http://schemas.microsoft.com/office/powerpoint/2010/main" xmlns="" val="254249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660FC93-7E65-D744-A8A9-080C0ED30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172357"/>
            <a:ext cx="8799286" cy="63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6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980C2-2369-4843-BE6B-FE1CCB75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COVER TOPICS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4D4C12-0480-714A-8BF4-438BA51D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Definition of Vertual Reality </a:t>
            </a:r>
          </a:p>
          <a:p>
            <a:pPr marL="118872" indent="0">
              <a:buNone/>
            </a:pPr>
            <a:endParaRPr lang="en-GB"/>
          </a:p>
          <a:p>
            <a:pPr marL="118872" indent="0">
              <a:buNone/>
            </a:pPr>
            <a:endParaRPr lang="en-GB"/>
          </a:p>
          <a:p>
            <a:r>
              <a:rPr lang="en-GB"/>
              <a:t>Definition of Agumented Reality </a:t>
            </a:r>
          </a:p>
          <a:p>
            <a:pPr marL="118872" indent="0">
              <a:buNone/>
            </a:pPr>
            <a:endParaRPr lang="en-GB"/>
          </a:p>
          <a:p>
            <a:pPr marL="118872" indent="0">
              <a:buNone/>
            </a:pPr>
            <a:r>
              <a:rPr lang="en-GB"/>
              <a:t> </a:t>
            </a:r>
          </a:p>
          <a:p>
            <a:r>
              <a:rPr lang="en-GB"/>
              <a:t>AR in Civil Engineering and Construction</a:t>
            </a:r>
          </a:p>
          <a:p>
            <a:pPr marL="118872" indent="0">
              <a:buNone/>
            </a:pPr>
            <a:endParaRPr lang="en-GB"/>
          </a:p>
          <a:p>
            <a:pPr marL="118872" indent="0">
              <a:buNone/>
            </a:pPr>
            <a:r>
              <a:rPr lang="en-GB"/>
              <a:t> </a:t>
            </a:r>
          </a:p>
          <a:p>
            <a:r>
              <a:rPr lang="en-GB"/>
              <a:t>Benefits of AR in Civil Engineering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32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B2670-F4A6-3940-B202-4CA7D848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DEFINITION OF VERTUAL REALITY 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65A3A89-17EE-BE48-828B-3EF7558F5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/>
              <a:t>Vertual reality is the use of computer technology to create a simulated environment.</a:t>
            </a:r>
          </a:p>
          <a:p>
            <a:r>
              <a:rPr lang="en-GB"/>
              <a:t>Unlike traditional user interfaces, VR place the user inside an experience.</a:t>
            </a:r>
          </a:p>
          <a:p>
            <a:r>
              <a:rPr lang="en-GB"/>
              <a:t>Instead of viewing a screen in front of them, user are immersed and able to interact with 3d worlds.</a:t>
            </a:r>
          </a:p>
        </p:txBody>
      </p:sp>
    </p:spTree>
    <p:extLst>
      <p:ext uri="{BB962C8B-B14F-4D97-AF65-F5344CB8AC3E}">
        <p14:creationId xmlns:p14="http://schemas.microsoft.com/office/powerpoint/2010/main" xmlns="" val="417002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05CBD5B-EEA5-9048-8CF9-D645679E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4"/>
            <a:ext cx="9144000" cy="6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25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A8621B-FF37-0648-9389-BA3661C0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049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GB" i="0">
                <a:solidFill>
                  <a:srgbClr val="222222"/>
                </a:solidFill>
                <a:effectLst/>
                <a:latin typeface="-apple-system"/>
              </a:rPr>
              <a:t>Augmented reality (AR) </a:t>
            </a:r>
            <a:r>
              <a:rPr lang="en-GB" b="0" i="0">
                <a:solidFill>
                  <a:srgbClr val="222222"/>
                </a:solidFill>
                <a:effectLst/>
                <a:latin typeface="-apple-system"/>
              </a:rPr>
              <a:t>is an interactive experience of a real-world environment where the objects that reside in the real world are enhanced by computer-generated perceptual information.</a:t>
            </a:r>
          </a:p>
          <a:p>
            <a:endParaRPr lang="en-GB">
              <a:solidFill>
                <a:srgbClr val="222222"/>
              </a:solidFill>
              <a:latin typeface="-apple-system"/>
            </a:endParaRPr>
          </a:p>
          <a:p>
            <a:r>
              <a:rPr lang="en-GB" b="0" i="0">
                <a:solidFill>
                  <a:srgbClr val="222222"/>
                </a:solidFill>
                <a:effectLst/>
                <a:latin typeface="-apple-system"/>
              </a:rPr>
              <a:t> AR can be defined as a system that fulfills three basic features: a combination of real and virtual worlds, real-time interaction, and accurate 3D registration of virtual and real objects.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A4215FF-1DC0-5540-9919-F014426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 of Augmented Reality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20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9B6DFBF5-A7C2-0247-B84D-51C056FCC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714"/>
            <a:ext cx="9144000" cy="67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44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30A21-2370-724B-B0CE-DAA1CD1D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-272142"/>
            <a:ext cx="8229600" cy="1433286"/>
          </a:xfrm>
        </p:spPr>
        <p:txBody>
          <a:bodyPr>
            <a:normAutofit fontScale="90000"/>
          </a:bodyPr>
          <a:lstStyle/>
          <a:p>
            <a:pPr marL="118872" indent="0" algn="ctr">
              <a:buNone/>
            </a:pPr>
            <a:r>
              <a:rPr lang="en-GB"/>
              <a:t/>
            </a:r>
            <a:br>
              <a:rPr lang="en-GB"/>
            </a:br>
            <a:r>
              <a:rPr lang="en-GB">
                <a:effectLst/>
                <a:latin typeface="swis721_cn_bt"/>
              </a:rPr>
              <a:t>AR in Civil Engineering and Construction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B6782-67A9-1440-BB98-B6DFCD53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3271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GB" b="0" i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Augmented Reality offers tremendous benefits to civil engineers and the construction industry. Right from comparing the 'as-planned' with the 'as-built' status of the projects to enhancing collaboration opportunities, recent applications of Augmented Reality in engineering have helped in improving the performance in different areas of the construction and engineering domains.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38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279FF2E-7C07-9D41-AA1C-AADEA468A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69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E08C9-F114-5C4C-8250-D7A9C8B1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8" y="-243695"/>
            <a:ext cx="8229600" cy="1252728"/>
          </a:xfrm>
        </p:spPr>
        <p:txBody>
          <a:bodyPr anchor="ctr">
            <a:normAutofit fontScale="90000"/>
          </a:bodyPr>
          <a:lstStyle/>
          <a:p>
            <a:pPr marL="118872" indent="0" algn="r">
              <a:buNone/>
            </a:pPr>
            <a:r>
              <a:rPr lang="en-GB">
                <a:effectLst/>
                <a:latin typeface="swis721_cn_bt"/>
              </a:rPr>
              <a:t/>
            </a:r>
            <a:br>
              <a:rPr lang="en-GB">
                <a:effectLst/>
                <a:latin typeface="swis721_cn_bt"/>
              </a:rPr>
            </a:br>
            <a:r>
              <a:rPr lang="en-GB"/>
              <a:t>Benefits of AR in Civil Engineering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0502F5-B172-EC42-9A8A-0CEA5B86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9120"/>
            <a:ext cx="8229600" cy="4625609"/>
          </a:xfrm>
        </p:spPr>
        <p:txBody>
          <a:bodyPr>
            <a:normAutofit fontScale="92500"/>
          </a:bodyPr>
          <a:lstStyle/>
          <a:p>
            <a:r>
              <a:rPr lang="en-GB" b="0">
                <a:solidFill>
                  <a:srgbClr val="565454"/>
                </a:solidFill>
                <a:effectLst/>
                <a:latin typeface="Arial" panose="020B0604020202020204" pitchFamily="34" charset="0"/>
              </a:rPr>
              <a:t>Some of the major benefits of using AR in engineering environment are-</a:t>
            </a:r>
          </a:p>
          <a:p>
            <a:pPr marL="118872" indent="0">
              <a:buNone/>
            </a:pPr>
            <a:endParaRPr lang="en-GB" b="0">
              <a:solidFill>
                <a:srgbClr val="565454"/>
              </a:solidFill>
              <a:effectLst/>
              <a:latin typeface="Arial" panose="020B0604020202020204" pitchFamily="34" charset="0"/>
            </a:endParaRPr>
          </a:p>
          <a:p>
            <a:pPr marL="633222" indent="-514350">
              <a:buFont typeface="+mj-lt"/>
              <a:buAutoNum type="arabicPeriod"/>
            </a:pPr>
            <a:r>
              <a:rPr lang="en-GB">
                <a:solidFill>
                  <a:srgbClr val="565454"/>
                </a:solidFill>
                <a:effectLst/>
                <a:latin typeface="swis721_cn_bt"/>
              </a:rPr>
              <a:t>Efficient Translation of Architectural Drawings</a:t>
            </a:r>
          </a:p>
          <a:p>
            <a:pPr marL="633222" indent="-514350">
              <a:buFont typeface="+mj-lt"/>
              <a:buAutoNum type="arabicPeriod"/>
            </a:pPr>
            <a:r>
              <a:rPr lang="en-GB">
                <a:solidFill>
                  <a:srgbClr val="565454"/>
                </a:solidFill>
                <a:effectLst/>
                <a:latin typeface="swis721_cn_bt"/>
              </a:rPr>
              <a:t>Error Reduction during Construction</a:t>
            </a:r>
          </a:p>
          <a:p>
            <a:pPr marL="633222" indent="-514350">
              <a:buFont typeface="+mj-lt"/>
              <a:buAutoNum type="arabicPeriod"/>
            </a:pPr>
            <a:r>
              <a:rPr lang="en-GB">
                <a:solidFill>
                  <a:srgbClr val="565454"/>
                </a:solidFill>
                <a:effectLst/>
                <a:latin typeface="swis721_cn_bt"/>
              </a:rPr>
              <a:t>Better Marketing of the Construction Projects</a:t>
            </a:r>
          </a:p>
          <a:p>
            <a:pPr marL="633222" indent="-514350">
              <a:buFont typeface="+mj-lt"/>
              <a:buAutoNum type="arabicPeriod"/>
            </a:pPr>
            <a:r>
              <a:rPr lang="en-GB">
                <a:solidFill>
                  <a:srgbClr val="565454"/>
                </a:solidFill>
                <a:effectLst/>
                <a:latin typeface="swis721_cn_bt"/>
              </a:rPr>
              <a:t>Saving Valuable Man-Hours</a:t>
            </a:r>
          </a:p>
          <a:p>
            <a:pPr marL="633222" indent="-514350">
              <a:buFont typeface="+mj-lt"/>
              <a:buAutoNum type="arabicPeriod"/>
            </a:pPr>
            <a:r>
              <a:rPr lang="en-GB">
                <a:solidFill>
                  <a:srgbClr val="565454"/>
                </a:solidFill>
                <a:effectLst/>
                <a:latin typeface="swis721_cn_bt"/>
              </a:rPr>
              <a:t>Easy Review of Project Designs</a:t>
            </a:r>
          </a:p>
          <a:p>
            <a:pPr marL="633222" indent="-514350">
              <a:buFont typeface="+mj-lt"/>
              <a:buAutoNum type="arabicPeriod"/>
            </a:pPr>
            <a:r>
              <a:rPr lang="en-GB">
                <a:solidFill>
                  <a:srgbClr val="565454"/>
                </a:solidFill>
                <a:effectLst/>
                <a:latin typeface="swis721_cn_bt"/>
              </a:rPr>
              <a:t>Overall Cost Reduction</a:t>
            </a:r>
          </a:p>
          <a:p>
            <a:pPr marL="118872" indent="0">
              <a:buNone/>
            </a:pPr>
            <a:endParaRPr lang="en-GB">
              <a:solidFill>
                <a:srgbClr val="565454"/>
              </a:solidFill>
              <a:effectLst/>
              <a:latin typeface="swis721_cn_bt"/>
            </a:endParaRPr>
          </a:p>
          <a:p>
            <a:pPr marL="118872" indent="0">
              <a:buNone/>
            </a:pPr>
            <a:endParaRPr lang="en-GB" b="0">
              <a:solidFill>
                <a:srgbClr val="56545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57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490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PRESENTATION ON  VR &amp; AR </vt:lpstr>
      <vt:lpstr>COVER TOPICS </vt:lpstr>
      <vt:lpstr>DEFINITION OF VERTUAL REALITY </vt:lpstr>
      <vt:lpstr>Slide 4</vt:lpstr>
      <vt:lpstr>Definition of Augmented Reality </vt:lpstr>
      <vt:lpstr>Slide 6</vt:lpstr>
      <vt:lpstr> AR in Civil Engineering and Construction</vt:lpstr>
      <vt:lpstr>Slide 8</vt:lpstr>
      <vt:lpstr> Benefits of AR in Civil Engineering</vt:lpstr>
      <vt:lpstr> Efficient Translation of Architectural Drawings</vt:lpstr>
      <vt:lpstr>Slide 11</vt:lpstr>
      <vt:lpstr>Error Reduction during Construction</vt:lpstr>
      <vt:lpstr>Better Marketing of the Construction Projects</vt:lpstr>
      <vt:lpstr>Saving Valuable Man-Hours</vt:lpstr>
      <vt:lpstr>Easy Review of Project Designs</vt:lpstr>
      <vt:lpstr>Overall Cost Reduction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CIVIL LAB</dc:creator>
  <cp:lastModifiedBy>CIVIL LAB</cp:lastModifiedBy>
  <cp:revision>6</cp:revision>
  <dcterms:created xsi:type="dcterms:W3CDTF">2006-08-16T00:00:00Z</dcterms:created>
  <dcterms:modified xsi:type="dcterms:W3CDTF">2020-02-25T07:20:07Z</dcterms:modified>
</cp:coreProperties>
</file>